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13.svg" ContentType="image/svg+xml"/>
  <Override PartName="/ppt/media/image23.svg" ContentType="image/svg+xml"/>
  <Override PartName="/ppt/media/image26.svg" ContentType="image/svg+xml"/>
  <Override PartName="/ppt/media/image29.svg" ContentType="image/svg+xml"/>
  <Override PartName="/ppt/media/image31.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onsolas" panose="020B0609020204030204" pitchFamily="49" charset="0"/>
      <p:regular r:id="rId14"/>
      <p:bold r:id="rId15"/>
      <p:italic r:id="rId16"/>
      <p:boldItalic r:id="rId17"/>
    </p:embeddedFont>
    <p:embeddedFont>
      <p:font typeface="Inter"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presProps" Target="presProps.xml"/><Relationship Id="rId2" Type="http://schemas.openxmlformats.org/officeDocument/2006/relationships/slide" Target="slides/slide1.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515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10" Type="http://schemas.openxmlformats.org/officeDocument/2006/relationships/image" Target="../media/image28.png"/><Relationship Id="rId11" Type="http://schemas.openxmlformats.org/officeDocument/2006/relationships/image" Target="../media/image29.svg"/><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sv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sv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svg"/><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sv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2036683"/>
            <a:ext cx="2221230" cy="2221230"/>
          </a:xfrm>
          <a:prstGeom prst="rect">
            <a:avLst/>
          </a:prstGeom>
        </p:spPr>
      </p:pic>
      <p:sp>
        <p:nvSpPr>
          <p:cNvPr id="3" name="Text 0"/>
          <p:cNvSpPr/>
          <p:nvPr/>
        </p:nvSpPr>
        <p:spPr>
          <a:xfrm>
            <a:off x="3506748" y="2011799"/>
            <a:ext cx="6725364" cy="651272"/>
          </a:xfrm>
          <a:prstGeom prst="rect">
            <a:avLst/>
          </a:prstGeom>
          <a:noFill/>
          <a:ln/>
        </p:spPr>
        <p:txBody>
          <a:bodyPr wrap="none" lIns="0" tIns="0" rIns="0" bIns="0" rtlCol="0" anchor="t"/>
          <a:lstStyle/>
          <a:p>
            <a:r>
              <a:rPr>
                <a:solidFill>
                  <a:srgbClr val="FF69B4"/>
                </a:solidFill>
              </a:rPr>
              <a:t>Dayananda Sagar University</a:t>
            </a:r>
          </a:p>
        </p:txBody>
      </p:sp>
      <p:sp>
        <p:nvSpPr>
          <p:cNvPr id="4" name="Text 1"/>
          <p:cNvSpPr/>
          <p:nvPr/>
        </p:nvSpPr>
        <p:spPr>
          <a:xfrm>
            <a:off x="793790" y="4704398"/>
            <a:ext cx="13042821" cy="317540"/>
          </a:xfrm>
          <a:prstGeom prst="rect">
            <a:avLst/>
          </a:prstGeom>
          <a:noFill/>
          <a:ln/>
        </p:spPr>
        <p:txBody>
          <a:bodyPr wrap="none" lIns="0" tIns="0" rIns="0" bIns="0" rtlCol="0" anchor="t"/>
          <a:lstStyle/>
          <a:p/>
        </p:txBody>
      </p:sp>
      <p:sp>
        <p:nvSpPr>
          <p:cNvPr id="5" name="Text 2"/>
          <p:cNvSpPr/>
          <p:nvPr/>
        </p:nvSpPr>
        <p:spPr>
          <a:xfrm>
            <a:off x="793790" y="5423773"/>
            <a:ext cx="6279356" cy="317540"/>
          </a:xfrm>
          <a:prstGeom prst="rect">
            <a:avLst/>
          </a:prstGeom>
          <a:noFill/>
          <a:ln/>
        </p:spPr>
        <p:txBody>
          <a:bodyPr wrap="none" lIns="0" tIns="0" rIns="0" bIns="0" rtlCol="0" anchor="t"/>
          <a:lstStyle/>
          <a:p>
            <a:r>
              <a:rPr>
                <a:solidFill>
                  <a:srgbClr val="FF69B4"/>
                </a:solidFill>
              </a:rPr>
              <a:t>Name:  Sandeep Kumar K B</a:t>
            </a:r>
          </a:p>
        </p:txBody>
      </p:sp>
      <p:sp>
        <p:nvSpPr>
          <p:cNvPr id="6" name="Text 3"/>
          <p:cNvSpPr/>
          <p:nvPr/>
        </p:nvSpPr>
        <p:spPr>
          <a:xfrm>
            <a:off x="793790" y="5919907"/>
            <a:ext cx="6279356" cy="317540"/>
          </a:xfrm>
          <a:prstGeom prst="rect">
            <a:avLst/>
          </a:prstGeom>
          <a:noFill/>
          <a:ln/>
        </p:spPr>
        <p:txBody>
          <a:bodyPr wrap="none" lIns="0" tIns="0" rIns="0" bIns="0" rtlCol="0" anchor="t"/>
          <a:lstStyle/>
          <a:p>
            <a:r>
              <a:rPr>
                <a:solidFill>
                  <a:srgbClr val="FF69B4"/>
                </a:solidFill>
              </a:rPr>
              <a:t>USN: ENG24CY0047</a:t>
            </a:r>
          </a:p>
        </p:txBody>
      </p:sp>
      <p:sp>
        <p:nvSpPr>
          <p:cNvPr id="7" name="Text 4"/>
          <p:cNvSpPr/>
          <p:nvPr/>
        </p:nvSpPr>
        <p:spPr>
          <a:xfrm>
            <a:off x="7564874" y="5423773"/>
            <a:ext cx="6279356" cy="317540"/>
          </a:xfrm>
          <a:prstGeom prst="rect">
            <a:avLst/>
          </a:prstGeom>
          <a:noFill/>
          <a:ln/>
        </p:spPr>
        <p:txBody>
          <a:bodyPr wrap="none" lIns="0" tIns="0" rIns="0" bIns="0" rtlCol="0" anchor="t"/>
          <a:lstStyle/>
          <a:p>
            <a:r>
              <a:rPr>
                <a:solidFill>
                  <a:srgbClr val="FF69B4"/>
                </a:solidFill>
              </a:rPr>
              <a:t>Roll No: 40</a:t>
            </a:r>
          </a:p>
        </p:txBody>
      </p:sp>
      <p:sp>
        <p:nvSpPr>
          <p:cNvPr id="8" name="Text 5"/>
          <p:cNvSpPr/>
          <p:nvPr/>
        </p:nvSpPr>
        <p:spPr>
          <a:xfrm>
            <a:off x="7564874" y="5919907"/>
            <a:ext cx="6279356" cy="317540"/>
          </a:xfrm>
          <a:prstGeom prst="rect">
            <a:avLst/>
          </a:prstGeom>
          <a:noFill/>
          <a:ln/>
        </p:spPr>
        <p:txBody>
          <a:bodyPr wrap="none" lIns="0" tIns="0" rIns="0" bIns="0" rtlCol="0" anchor="t"/>
          <a:lstStyle/>
          <a:p>
            <a:r>
              <a:rPr>
                <a:solidFill>
                  <a:srgbClr val="FF69B4"/>
                </a:solidFill>
              </a:rPr>
              <a:t>Section: 3B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0690" y="523042"/>
            <a:ext cx="8512850" cy="624007"/>
          </a:xfrm>
          <a:prstGeom prst="rect">
            <a:avLst/>
          </a:prstGeom>
          <a:noFill/>
          <a:ln/>
        </p:spPr>
        <p:txBody>
          <a:bodyPr wrap="none" lIns="0" tIns="0" rIns="0" bIns="0" rtlCol="0" anchor="t"/>
          <a:lstStyle/>
          <a:p>
            <a:r>
              <a:rPr>
                <a:solidFill>
                  <a:srgbClr val="FF69B4"/>
                </a:solidFill>
              </a:rPr>
              <a:t>Listing and Testing Compressed Files</a:t>
            </a:r>
          </a:p>
        </p:txBody>
      </p:sp>
      <p:sp>
        <p:nvSpPr>
          <p:cNvPr id="3" name="Text 1"/>
          <p:cNvSpPr/>
          <p:nvPr/>
        </p:nvSpPr>
        <p:spPr>
          <a:xfrm>
            <a:off x="760690" y="1527334"/>
            <a:ext cx="13109019" cy="616029"/>
          </a:xfrm>
          <a:prstGeom prst="rect">
            <a:avLst/>
          </a:prstGeom>
          <a:noFill/>
          <a:ln/>
        </p:spPr>
        <p:txBody>
          <a:bodyPr wrap="square" lIns="0" tIns="0" rIns="0" bIns="0" rtlCol="0" anchor="t"/>
          <a:lstStyle/>
          <a:p>
            <a:r>
              <a:rPr>
                <a:solidFill>
                  <a:srgbClr val="FF69B4"/>
                </a:solidFill>
              </a:rPr>
              <a:t>After creating or receiving .xz compressed files or .tar.xz archives, it's often useful to inspect their contents or verify their integrity without fully decompressing them.</a:t>
            </a:r>
          </a:p>
        </p:txBody>
      </p:sp>
      <p:sp>
        <p:nvSpPr>
          <p:cNvPr id="4" name="Shape 2"/>
          <p:cNvSpPr/>
          <p:nvPr/>
        </p:nvSpPr>
        <p:spPr>
          <a:xfrm>
            <a:off x="760690" y="2357318"/>
            <a:ext cx="4242911" cy="5375672"/>
          </a:xfrm>
          <a:prstGeom prst="roundRect">
            <a:avLst>
              <a:gd name="adj" fmla="val 1883"/>
            </a:avLst>
          </a:prstGeom>
          <a:solidFill>
            <a:srgbClr val="2F1D63"/>
          </a:solidFill>
          <a:ln w="7620">
            <a:solidFill>
              <a:srgbClr val="48367C"/>
            </a:solidFill>
            <a:prstDash val="solid"/>
          </a:ln>
        </p:spPr>
        <p:txBody>
          <a:bodyPr/>
          <a:p/>
        </p:txBody>
      </p:sp>
      <p:pic>
        <p:nvPicPr>
          <p:cNvPr id="5" name="Image 0" descr="preencoded.png"/>
          <p:cNvPicPr>
            <a:picLocks noChangeAspect="1"/>
          </p:cNvPicPr>
          <p:nvPr/>
        </p:nvPicPr>
        <p:blipFill>
          <a:blip r:embed="rId3"/>
          <a:stretch>
            <a:fillRect/>
          </a:stretch>
        </p:blipFill>
        <p:spPr>
          <a:xfrm>
            <a:off x="958453" y="2555081"/>
            <a:ext cx="570548" cy="570548"/>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5378" y="2711887"/>
            <a:ext cx="256699" cy="256699"/>
          </a:xfrm>
          <a:prstGeom prst="rect">
            <a:avLst/>
          </a:prstGeom>
        </p:spPr>
      </p:pic>
      <p:sp>
        <p:nvSpPr>
          <p:cNvPr id="7" name="Text 3"/>
          <p:cNvSpPr/>
          <p:nvPr/>
        </p:nvSpPr>
        <p:spPr>
          <a:xfrm>
            <a:off x="958453" y="3315772"/>
            <a:ext cx="3583662" cy="334923"/>
          </a:xfrm>
          <a:prstGeom prst="rect">
            <a:avLst/>
          </a:prstGeom>
          <a:noFill/>
          <a:ln/>
        </p:spPr>
        <p:txBody>
          <a:bodyPr wrap="none" lIns="0" tIns="0" rIns="0" bIns="0" rtlCol="0" anchor="t"/>
          <a:lstStyle/>
          <a:p>
            <a:r>
              <a:rPr>
                <a:solidFill>
                  <a:srgbClr val="FF69B4"/>
                </a:solidFill>
              </a:rPr>
              <a:t>List Contents of .tar.xz Archive</a:t>
            </a:r>
          </a:p>
        </p:txBody>
      </p:sp>
      <p:sp>
        <p:nvSpPr>
          <p:cNvPr id="8" name="Text 4"/>
          <p:cNvSpPr/>
          <p:nvPr/>
        </p:nvSpPr>
        <p:spPr>
          <a:xfrm>
            <a:off x="958453" y="3764756"/>
            <a:ext cx="3847386" cy="1551503"/>
          </a:xfrm>
          <a:prstGeom prst="rect">
            <a:avLst/>
          </a:prstGeom>
          <a:noFill/>
          <a:ln/>
        </p:spPr>
        <p:txBody>
          <a:bodyPr wrap="square" lIns="0" tIns="0" rIns="0" bIns="0" rtlCol="0" anchor="t"/>
          <a:lstStyle/>
          <a:p>
            <a:r>
              <a:rPr>
                <a:solidFill>
                  <a:srgbClr val="FF69B4"/>
                </a:solidFill>
              </a:rPr>
              <a:t>If you have a .tar.xz file (an archive created with tar and compressed with xz), you can list its contents using tar -tf. The -t option stands for "list" and -f specifies the archive file.</a:t>
            </a:r>
          </a:p>
        </p:txBody>
      </p:sp>
      <p:sp>
        <p:nvSpPr>
          <p:cNvPr id="9" name="Shape 5"/>
          <p:cNvSpPr/>
          <p:nvPr/>
        </p:nvSpPr>
        <p:spPr>
          <a:xfrm>
            <a:off x="958453" y="5530215"/>
            <a:ext cx="3847386" cy="589478"/>
          </a:xfrm>
          <a:prstGeom prst="roundRect">
            <a:avLst>
              <a:gd name="adj" fmla="val 13551"/>
            </a:avLst>
          </a:prstGeom>
          <a:solidFill>
            <a:srgbClr val="191231"/>
          </a:solidFill>
          <a:ln/>
        </p:spPr>
        <p:txBody>
          <a:bodyPr/>
          <a:p/>
        </p:txBody>
      </p:sp>
      <p:sp>
        <p:nvSpPr>
          <p:cNvPr id="10" name="Shape 6"/>
          <p:cNvSpPr/>
          <p:nvPr/>
        </p:nvSpPr>
        <p:spPr>
          <a:xfrm>
            <a:off x="949047" y="5530215"/>
            <a:ext cx="3866198" cy="589478"/>
          </a:xfrm>
          <a:prstGeom prst="roundRect">
            <a:avLst>
              <a:gd name="adj" fmla="val 4840"/>
            </a:avLst>
          </a:prstGeom>
          <a:solidFill>
            <a:srgbClr val="191231"/>
          </a:solidFill>
          <a:ln/>
        </p:spPr>
        <p:txBody>
          <a:bodyPr/>
          <a:p/>
        </p:txBody>
      </p:sp>
      <p:sp>
        <p:nvSpPr>
          <p:cNvPr id="11" name="Text 7"/>
          <p:cNvSpPr/>
          <p:nvPr/>
        </p:nvSpPr>
        <p:spPr>
          <a:xfrm>
            <a:off x="1139190" y="5672852"/>
            <a:ext cx="3485912" cy="304205"/>
          </a:xfrm>
          <a:prstGeom prst="rect">
            <a:avLst/>
          </a:prstGeom>
          <a:noFill/>
          <a:ln/>
        </p:spPr>
        <p:txBody>
          <a:bodyPr wrap="none" lIns="0" tIns="0" rIns="0" bIns="0" rtlCol="0" anchor="t"/>
          <a:lstStyle/>
          <a:p>
            <a:r>
              <a:rPr>
                <a:solidFill>
                  <a:srgbClr val="FF69B4"/>
                </a:solidFill>
              </a:rPr>
              <a:t>tar -tf archive.tar.xz</a:t>
            </a:r>
          </a:p>
        </p:txBody>
      </p:sp>
      <p:sp>
        <p:nvSpPr>
          <p:cNvPr id="12" name="Text 8"/>
          <p:cNvSpPr/>
          <p:nvPr/>
        </p:nvSpPr>
        <p:spPr>
          <a:xfrm>
            <a:off x="958453" y="6333649"/>
            <a:ext cx="3847386" cy="912614"/>
          </a:xfrm>
          <a:prstGeom prst="rect">
            <a:avLst/>
          </a:prstGeom>
          <a:noFill/>
          <a:ln/>
        </p:spPr>
        <p:txBody>
          <a:bodyPr wrap="square" lIns="0" tIns="0" rIns="0" bIns="0" rtlCol="0" anchor="t"/>
          <a:lstStyle/>
          <a:p>
            <a:r>
              <a:rPr>
                <a:solidFill>
                  <a:srgbClr val="FF69B4"/>
                </a:solidFill>
              </a:rPr>
              <a:t>This command will display a list of all files and directories contained within the archive without extracting them.</a:t>
            </a:r>
          </a:p>
        </p:txBody>
      </p:sp>
      <p:sp>
        <p:nvSpPr>
          <p:cNvPr id="13" name="Shape 9"/>
          <p:cNvSpPr/>
          <p:nvPr/>
        </p:nvSpPr>
        <p:spPr>
          <a:xfrm>
            <a:off x="5193744" y="2357318"/>
            <a:ext cx="4242911" cy="5375672"/>
          </a:xfrm>
          <a:prstGeom prst="roundRect">
            <a:avLst>
              <a:gd name="adj" fmla="val 1883"/>
            </a:avLst>
          </a:prstGeom>
          <a:solidFill>
            <a:srgbClr val="2F1D63"/>
          </a:solidFill>
          <a:ln w="7620">
            <a:solidFill>
              <a:srgbClr val="48367C"/>
            </a:solidFill>
            <a:prstDash val="solid"/>
          </a:ln>
        </p:spPr>
        <p:txBody>
          <a:bodyPr/>
          <a:p/>
        </p:txBody>
      </p:sp>
      <p:pic>
        <p:nvPicPr>
          <p:cNvPr id="14" name="Image 2" descr="preencoded.png"/>
          <p:cNvPicPr>
            <a:picLocks noChangeAspect="1"/>
          </p:cNvPicPr>
          <p:nvPr/>
        </p:nvPicPr>
        <p:blipFill>
          <a:blip r:embed="rId6"/>
          <a:stretch>
            <a:fillRect/>
          </a:stretch>
        </p:blipFill>
        <p:spPr>
          <a:xfrm>
            <a:off x="5391507" y="2555081"/>
            <a:ext cx="570548" cy="570548"/>
          </a:xfrm>
          <a:prstGeom prst="rect">
            <a:avLst/>
          </a:prstGeom>
        </p:spPr>
      </p:pic>
      <p:pic>
        <p:nvPicPr>
          <p:cNvPr id="15"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48432" y="2711887"/>
            <a:ext cx="256699" cy="256699"/>
          </a:xfrm>
          <a:prstGeom prst="rect">
            <a:avLst/>
          </a:prstGeom>
        </p:spPr>
      </p:pic>
      <p:sp>
        <p:nvSpPr>
          <p:cNvPr id="16" name="Text 10"/>
          <p:cNvSpPr/>
          <p:nvPr/>
        </p:nvSpPr>
        <p:spPr>
          <a:xfrm>
            <a:off x="5391507" y="3315772"/>
            <a:ext cx="2686050" cy="334923"/>
          </a:xfrm>
          <a:prstGeom prst="rect">
            <a:avLst/>
          </a:prstGeom>
          <a:noFill/>
          <a:ln/>
        </p:spPr>
        <p:txBody>
          <a:bodyPr wrap="none" lIns="0" tIns="0" rIns="0" bIns="0" rtlCol="0" anchor="t"/>
          <a:lstStyle/>
          <a:p>
            <a:r>
              <a:rPr>
                <a:solidFill>
                  <a:srgbClr val="FF69B4"/>
                </a:solidFill>
              </a:rPr>
              <a:t>Test Integrity of .xz File</a:t>
            </a:r>
          </a:p>
        </p:txBody>
      </p:sp>
      <p:sp>
        <p:nvSpPr>
          <p:cNvPr id="17" name="Text 11"/>
          <p:cNvSpPr/>
          <p:nvPr/>
        </p:nvSpPr>
        <p:spPr>
          <a:xfrm>
            <a:off x="5391507" y="3764756"/>
            <a:ext cx="3847386" cy="927854"/>
          </a:xfrm>
          <a:prstGeom prst="rect">
            <a:avLst/>
          </a:prstGeom>
          <a:noFill/>
          <a:ln/>
        </p:spPr>
        <p:txBody>
          <a:bodyPr wrap="square" lIns="0" tIns="0" rIns="0" bIns="0" rtlCol="0" anchor="t"/>
          <a:lstStyle/>
          <a:p>
            <a:r>
              <a:rPr>
                <a:solidFill>
                  <a:srgbClr val="FF69B4"/>
                </a:solidFill>
              </a:rPr>
              <a:t>To ensure that an .xz file is not corrupted and can be successfully decompressed, you can use the -t (test) option with xz.</a:t>
            </a:r>
          </a:p>
        </p:txBody>
      </p:sp>
      <p:sp>
        <p:nvSpPr>
          <p:cNvPr id="18" name="Shape 12"/>
          <p:cNvSpPr/>
          <p:nvPr/>
        </p:nvSpPr>
        <p:spPr>
          <a:xfrm>
            <a:off x="5391507" y="4906566"/>
            <a:ext cx="3847386" cy="589478"/>
          </a:xfrm>
          <a:prstGeom prst="roundRect">
            <a:avLst>
              <a:gd name="adj" fmla="val 13551"/>
            </a:avLst>
          </a:prstGeom>
          <a:solidFill>
            <a:srgbClr val="191231"/>
          </a:solidFill>
          <a:ln/>
        </p:spPr>
        <p:txBody>
          <a:bodyPr/>
          <a:p/>
        </p:txBody>
      </p:sp>
      <p:sp>
        <p:nvSpPr>
          <p:cNvPr id="19" name="Shape 13"/>
          <p:cNvSpPr/>
          <p:nvPr/>
        </p:nvSpPr>
        <p:spPr>
          <a:xfrm>
            <a:off x="5382101" y="4906566"/>
            <a:ext cx="3866198" cy="589478"/>
          </a:xfrm>
          <a:prstGeom prst="roundRect">
            <a:avLst>
              <a:gd name="adj" fmla="val 4840"/>
            </a:avLst>
          </a:prstGeom>
          <a:solidFill>
            <a:srgbClr val="191231"/>
          </a:solidFill>
          <a:ln/>
        </p:spPr>
        <p:txBody>
          <a:bodyPr/>
          <a:p/>
        </p:txBody>
      </p:sp>
      <p:sp>
        <p:nvSpPr>
          <p:cNvPr id="20" name="Text 14"/>
          <p:cNvSpPr/>
          <p:nvPr/>
        </p:nvSpPr>
        <p:spPr>
          <a:xfrm>
            <a:off x="5572244" y="5049203"/>
            <a:ext cx="3485912" cy="304205"/>
          </a:xfrm>
          <a:prstGeom prst="rect">
            <a:avLst/>
          </a:prstGeom>
          <a:noFill/>
          <a:ln/>
        </p:spPr>
        <p:txBody>
          <a:bodyPr wrap="none" lIns="0" tIns="0" rIns="0" bIns="0" rtlCol="0" anchor="t"/>
          <a:lstStyle/>
          <a:p>
            <a:r>
              <a:rPr>
                <a:solidFill>
                  <a:srgbClr val="FF69B4"/>
                </a:solidFill>
              </a:rPr>
              <a:t>xz -t filename.xz</a:t>
            </a:r>
          </a:p>
        </p:txBody>
      </p:sp>
      <p:sp>
        <p:nvSpPr>
          <p:cNvPr id="21" name="Text 15"/>
          <p:cNvSpPr/>
          <p:nvPr/>
        </p:nvSpPr>
        <p:spPr>
          <a:xfrm>
            <a:off x="5391507" y="5709999"/>
            <a:ext cx="3847386" cy="1224439"/>
          </a:xfrm>
          <a:prstGeom prst="rect">
            <a:avLst/>
          </a:prstGeom>
          <a:noFill/>
          <a:ln/>
        </p:spPr>
        <p:txBody>
          <a:bodyPr wrap="square" lIns="0" tIns="0" rIns="0" bIns="0" rtlCol="0" anchor="t"/>
          <a:lstStyle/>
          <a:p>
            <a:r>
              <a:rPr>
                <a:solidFill>
                  <a:srgbClr val="FF69B4"/>
                </a:solidFill>
              </a:rPr>
              <a:t>If the file is intact, the command will complete silently with no output. If there's corruption, xz will report an error, indicating that the file might be damaged.</a:t>
            </a:r>
          </a:p>
        </p:txBody>
      </p:sp>
      <p:sp>
        <p:nvSpPr>
          <p:cNvPr id="22" name="Shape 16"/>
          <p:cNvSpPr/>
          <p:nvPr/>
        </p:nvSpPr>
        <p:spPr>
          <a:xfrm>
            <a:off x="9626798" y="2357318"/>
            <a:ext cx="4242911" cy="5375672"/>
          </a:xfrm>
          <a:prstGeom prst="roundRect">
            <a:avLst>
              <a:gd name="adj" fmla="val 1883"/>
            </a:avLst>
          </a:prstGeom>
          <a:solidFill>
            <a:srgbClr val="2F1D63"/>
          </a:solidFill>
          <a:ln w="7620">
            <a:solidFill>
              <a:srgbClr val="48367C"/>
            </a:solidFill>
            <a:prstDash val="solid"/>
          </a:ln>
        </p:spPr>
        <p:txBody>
          <a:bodyPr/>
          <a:p/>
        </p:txBody>
      </p:sp>
      <p:pic>
        <p:nvPicPr>
          <p:cNvPr id="23" name="Image 4" descr="preencoded.png"/>
          <p:cNvPicPr>
            <a:picLocks noChangeAspect="1"/>
          </p:cNvPicPr>
          <p:nvPr/>
        </p:nvPicPr>
        <p:blipFill>
          <a:blip r:embed="rId9"/>
          <a:stretch>
            <a:fillRect/>
          </a:stretch>
        </p:blipFill>
        <p:spPr>
          <a:xfrm>
            <a:off x="9824561" y="2555081"/>
            <a:ext cx="570548" cy="570548"/>
          </a:xfrm>
          <a:prstGeom prst="rect">
            <a:avLst/>
          </a:prstGeom>
        </p:spPr>
      </p:pic>
      <p:pic>
        <p:nvPicPr>
          <p:cNvPr id="2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81486" y="2711887"/>
            <a:ext cx="256699" cy="256699"/>
          </a:xfrm>
          <a:prstGeom prst="rect">
            <a:avLst/>
          </a:prstGeom>
        </p:spPr>
      </p:pic>
      <p:sp>
        <p:nvSpPr>
          <p:cNvPr id="25" name="Text 17"/>
          <p:cNvSpPr/>
          <p:nvPr/>
        </p:nvSpPr>
        <p:spPr>
          <a:xfrm>
            <a:off x="9824561" y="3315772"/>
            <a:ext cx="3050619" cy="334923"/>
          </a:xfrm>
          <a:prstGeom prst="rect">
            <a:avLst/>
          </a:prstGeom>
          <a:noFill/>
          <a:ln/>
        </p:spPr>
        <p:txBody>
          <a:bodyPr wrap="none" lIns="0" tIns="0" rIns="0" bIns="0" rtlCol="0" anchor="t"/>
          <a:lstStyle/>
          <a:p>
            <a:r>
              <a:rPr>
                <a:solidFill>
                  <a:srgbClr val="FF69B4"/>
                </a:solidFill>
              </a:rPr>
              <a:t>View Compression Info (-l)</a:t>
            </a:r>
          </a:p>
        </p:txBody>
      </p:sp>
      <p:sp>
        <p:nvSpPr>
          <p:cNvPr id="26" name="Text 18"/>
          <p:cNvSpPr/>
          <p:nvPr/>
        </p:nvSpPr>
        <p:spPr>
          <a:xfrm>
            <a:off x="9824561" y="3764756"/>
            <a:ext cx="3847386" cy="1536263"/>
          </a:xfrm>
          <a:prstGeom prst="rect">
            <a:avLst/>
          </a:prstGeom>
          <a:noFill/>
          <a:ln/>
        </p:spPr>
        <p:txBody>
          <a:bodyPr wrap="square" lIns="0" tIns="0" rIns="0" bIns="0" rtlCol="0" anchor="t"/>
          <a:lstStyle/>
          <a:p>
            <a:r>
              <a:rPr>
                <a:solidFill>
                  <a:srgbClr val="FF69B4"/>
                </a:solidFill>
              </a:rPr>
              <a:t>For detailed information about an .xz compressed file, including its uncompressed size, compressed size, compression ratio, and check integrity, use the -l (list) option.</a:t>
            </a:r>
          </a:p>
        </p:txBody>
      </p:sp>
      <p:sp>
        <p:nvSpPr>
          <p:cNvPr id="27" name="Shape 19"/>
          <p:cNvSpPr/>
          <p:nvPr/>
        </p:nvSpPr>
        <p:spPr>
          <a:xfrm>
            <a:off x="9824561" y="5514975"/>
            <a:ext cx="3847386" cy="589478"/>
          </a:xfrm>
          <a:prstGeom prst="roundRect">
            <a:avLst>
              <a:gd name="adj" fmla="val 13551"/>
            </a:avLst>
          </a:prstGeom>
          <a:solidFill>
            <a:srgbClr val="191231"/>
          </a:solidFill>
          <a:ln/>
        </p:spPr>
        <p:txBody>
          <a:bodyPr/>
          <a:p/>
        </p:txBody>
      </p:sp>
      <p:sp>
        <p:nvSpPr>
          <p:cNvPr id="28" name="Shape 20"/>
          <p:cNvSpPr/>
          <p:nvPr/>
        </p:nvSpPr>
        <p:spPr>
          <a:xfrm>
            <a:off x="9815155" y="5514975"/>
            <a:ext cx="3866198" cy="589478"/>
          </a:xfrm>
          <a:prstGeom prst="roundRect">
            <a:avLst>
              <a:gd name="adj" fmla="val 4840"/>
            </a:avLst>
          </a:prstGeom>
          <a:solidFill>
            <a:srgbClr val="191231"/>
          </a:solidFill>
          <a:ln/>
        </p:spPr>
        <p:txBody>
          <a:bodyPr/>
          <a:p/>
        </p:txBody>
      </p:sp>
      <p:sp>
        <p:nvSpPr>
          <p:cNvPr id="29" name="Text 21"/>
          <p:cNvSpPr/>
          <p:nvPr/>
        </p:nvSpPr>
        <p:spPr>
          <a:xfrm>
            <a:off x="10005298" y="5657612"/>
            <a:ext cx="3485912" cy="304205"/>
          </a:xfrm>
          <a:prstGeom prst="rect">
            <a:avLst/>
          </a:prstGeom>
          <a:noFill/>
          <a:ln/>
        </p:spPr>
        <p:txBody>
          <a:bodyPr wrap="none" lIns="0" tIns="0" rIns="0" bIns="0" rtlCol="0" anchor="t"/>
          <a:lstStyle/>
          <a:p>
            <a:r>
              <a:rPr>
                <a:solidFill>
                  <a:srgbClr val="FF69B4"/>
                </a:solidFill>
              </a:rPr>
              <a:t>xz -l filename.xz</a:t>
            </a:r>
          </a:p>
        </p:txBody>
      </p:sp>
      <p:sp>
        <p:nvSpPr>
          <p:cNvPr id="30" name="Text 22"/>
          <p:cNvSpPr/>
          <p:nvPr/>
        </p:nvSpPr>
        <p:spPr>
          <a:xfrm>
            <a:off x="9824561" y="6318409"/>
            <a:ext cx="3847386" cy="1216819"/>
          </a:xfrm>
          <a:prstGeom prst="rect">
            <a:avLst/>
          </a:prstGeom>
          <a:noFill/>
          <a:ln/>
        </p:spPr>
        <p:txBody>
          <a:bodyPr wrap="square" lIns="0" tIns="0" rIns="0" bIns="0" rtlCol="0" anchor="t"/>
          <a:lstStyle/>
          <a:p>
            <a:r>
              <a:rPr>
                <a:solidFill>
                  <a:srgbClr val="FF69B4"/>
                </a:solidFill>
              </a:rPr>
              <a:t>This provides valuable metadata about the compressed data without having to decompress it first, useful for quick assessments.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86991" y="538282"/>
            <a:ext cx="4729520" cy="563523"/>
          </a:xfrm>
          <a:prstGeom prst="rect">
            <a:avLst/>
          </a:prstGeom>
          <a:noFill/>
          <a:ln/>
        </p:spPr>
        <p:txBody>
          <a:bodyPr wrap="none" lIns="0" tIns="0" rIns="0" bIns="0" rtlCol="0" anchor="t"/>
          <a:lstStyle/>
          <a:p>
            <a:r>
              <a:rPr>
                <a:solidFill>
                  <a:srgbClr val="FF69B4"/>
                </a:solidFill>
              </a:rPr>
              <a:t>Summary: Why Use xz?</a:t>
            </a:r>
          </a:p>
        </p:txBody>
      </p:sp>
      <p:sp>
        <p:nvSpPr>
          <p:cNvPr id="3" name="Text 1"/>
          <p:cNvSpPr/>
          <p:nvPr/>
        </p:nvSpPr>
        <p:spPr>
          <a:xfrm>
            <a:off x="686991" y="1445300"/>
            <a:ext cx="13256419" cy="549593"/>
          </a:xfrm>
          <a:prstGeom prst="rect">
            <a:avLst/>
          </a:prstGeom>
          <a:noFill/>
          <a:ln/>
        </p:spPr>
        <p:txBody>
          <a:bodyPr wrap="square" lIns="0" tIns="0" rIns="0" bIns="0" rtlCol="0" anchor="t"/>
          <a:lstStyle/>
          <a:p>
            <a:r>
              <a:rPr>
                <a:solidFill>
                  <a:srgbClr val="FF69B4"/>
                </a:solidFill>
              </a:rPr>
              <a:t>xz stands out as a premier compression utility for a variety of reasons, making it an indispensable tool for anyone working with data in a Linux environment. Its advanced algorithm and thoughtful design offer compelling advantages over older compression methods.</a:t>
            </a: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403" y="2220158"/>
            <a:ext cx="257651" cy="257651"/>
          </a:xfrm>
          <a:prstGeom prst="rect">
            <a:avLst/>
          </a:prstGeom>
        </p:spPr>
      </p:pic>
      <p:sp>
        <p:nvSpPr>
          <p:cNvPr id="5" name="Text 2"/>
          <p:cNvSpPr/>
          <p:nvPr/>
        </p:nvSpPr>
        <p:spPr>
          <a:xfrm>
            <a:off x="1245156" y="2188131"/>
            <a:ext cx="3515082" cy="338138"/>
          </a:xfrm>
          <a:prstGeom prst="rect">
            <a:avLst/>
          </a:prstGeom>
          <a:noFill/>
          <a:ln/>
        </p:spPr>
        <p:txBody>
          <a:bodyPr wrap="none" lIns="0" tIns="0" rIns="0" bIns="0" rtlCol="0" anchor="t"/>
          <a:lstStyle/>
          <a:p>
            <a:r>
              <a:rPr>
                <a:solidFill>
                  <a:srgbClr val="FF69B4"/>
                </a:solidFill>
              </a:rPr>
              <a:t>Superior Compression Ratio</a:t>
            </a:r>
          </a:p>
        </p:txBody>
      </p:sp>
      <p:sp>
        <p:nvSpPr>
          <p:cNvPr id="6" name="Text 3"/>
          <p:cNvSpPr/>
          <p:nvPr/>
        </p:nvSpPr>
        <p:spPr>
          <a:xfrm>
            <a:off x="1245156" y="2629257"/>
            <a:ext cx="12698254" cy="549593"/>
          </a:xfrm>
          <a:prstGeom prst="rect">
            <a:avLst/>
          </a:prstGeom>
          <a:noFill/>
          <a:ln/>
        </p:spPr>
        <p:txBody>
          <a:bodyPr wrap="square" lIns="0" tIns="0" rIns="0" bIns="0" rtlCol="0" anchor="t"/>
          <a:lstStyle/>
          <a:p>
            <a:r>
              <a:rPr>
                <a:solidFill>
                  <a:srgbClr val="FF69B4"/>
                </a:solidFill>
              </a:rPr>
              <a:t>Achieves significantly smaller file sizes compared to gzip or bzip2, leading to substantial savings in disk space and reduced bandwidth consumption for data transfers.</a:t>
            </a:r>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403" y="3554373"/>
            <a:ext cx="257651" cy="257651"/>
          </a:xfrm>
          <a:prstGeom prst="rect">
            <a:avLst/>
          </a:prstGeom>
        </p:spPr>
      </p:pic>
      <p:sp>
        <p:nvSpPr>
          <p:cNvPr id="8" name="Text 4"/>
          <p:cNvSpPr/>
          <p:nvPr/>
        </p:nvSpPr>
        <p:spPr>
          <a:xfrm>
            <a:off x="1245156" y="3522345"/>
            <a:ext cx="3532346" cy="338138"/>
          </a:xfrm>
          <a:prstGeom prst="rect">
            <a:avLst/>
          </a:prstGeom>
          <a:noFill/>
          <a:ln/>
        </p:spPr>
        <p:txBody>
          <a:bodyPr wrap="none" lIns="0" tIns="0" rIns="0" bIns="0" rtlCol="0" anchor="t"/>
          <a:lstStyle/>
          <a:p>
            <a:r>
              <a:rPr>
                <a:solidFill>
                  <a:srgbClr val="FF69B4"/>
                </a:solidFill>
              </a:rPr>
              <a:t>Flexible Compression Levels</a:t>
            </a:r>
          </a:p>
        </p:txBody>
      </p:sp>
      <p:sp>
        <p:nvSpPr>
          <p:cNvPr id="9" name="Text 5"/>
          <p:cNvSpPr/>
          <p:nvPr/>
        </p:nvSpPr>
        <p:spPr>
          <a:xfrm>
            <a:off x="1245156" y="3963472"/>
            <a:ext cx="12698254" cy="549593"/>
          </a:xfrm>
          <a:prstGeom prst="rect">
            <a:avLst/>
          </a:prstGeom>
          <a:noFill/>
          <a:ln/>
        </p:spPr>
        <p:txBody>
          <a:bodyPr wrap="square" lIns="0" tIns="0" rIns="0" bIns="0" rtlCol="0" anchor="t"/>
          <a:lstStyle/>
          <a:p>
            <a:r>
              <a:rPr>
                <a:solidFill>
                  <a:srgbClr val="FF69B4"/>
                </a:solidFill>
              </a:rPr>
              <a:t>Offers a spectrum of compression levels (0-9), allowing users to fine-tune the balance between compression speed and file size, adapting to diverse operational needs.</a:t>
            </a:r>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403" y="4888587"/>
            <a:ext cx="257651" cy="257651"/>
          </a:xfrm>
          <a:prstGeom prst="rect">
            <a:avLst/>
          </a:prstGeom>
        </p:spPr>
      </p:pic>
      <p:sp>
        <p:nvSpPr>
          <p:cNvPr id="11" name="Text 6"/>
          <p:cNvSpPr/>
          <p:nvPr/>
        </p:nvSpPr>
        <p:spPr>
          <a:xfrm>
            <a:off x="1245156" y="4856559"/>
            <a:ext cx="3641169" cy="338138"/>
          </a:xfrm>
          <a:prstGeom prst="rect">
            <a:avLst/>
          </a:prstGeom>
          <a:noFill/>
          <a:ln/>
        </p:spPr>
        <p:txBody>
          <a:bodyPr wrap="none" lIns="0" tIns="0" rIns="0" bIns="0" rtlCol="0" anchor="t"/>
          <a:lstStyle/>
          <a:p>
            <a:r>
              <a:rPr>
                <a:solidFill>
                  <a:srgbClr val="FF69B4"/>
                </a:solidFill>
              </a:rPr>
              <a:t>Seamless Integration with tar</a:t>
            </a:r>
          </a:p>
        </p:txBody>
      </p:sp>
      <p:sp>
        <p:nvSpPr>
          <p:cNvPr id="12" name="Text 7"/>
          <p:cNvSpPr/>
          <p:nvPr/>
        </p:nvSpPr>
        <p:spPr>
          <a:xfrm>
            <a:off x="1245156" y="5297686"/>
            <a:ext cx="12698254" cy="274796"/>
          </a:xfrm>
          <a:prstGeom prst="rect">
            <a:avLst/>
          </a:prstGeom>
          <a:noFill/>
          <a:ln/>
        </p:spPr>
        <p:txBody>
          <a:bodyPr wrap="none" lIns="0" tIns="0" rIns="0" bIns="0" rtlCol="0" anchor="t"/>
          <a:lstStyle/>
          <a:p>
            <a:r>
              <a:rPr>
                <a:solidFill>
                  <a:srgbClr val="FF69B4"/>
                </a:solidFill>
              </a:rPr>
              <a:t>Works efficiently with the tar utility, enabling the creation of highly compressed archives (.tar.xz) for multiple files and directories with a single command.</a:t>
            </a:r>
          </a:p>
        </p:txBody>
      </p:sp>
      <p:pic>
        <p:nvPicPr>
          <p:cNvPr id="13"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403" y="5948005"/>
            <a:ext cx="257651" cy="257651"/>
          </a:xfrm>
          <a:prstGeom prst="rect">
            <a:avLst/>
          </a:prstGeom>
        </p:spPr>
      </p:pic>
      <p:sp>
        <p:nvSpPr>
          <p:cNvPr id="14" name="Text 8"/>
          <p:cNvSpPr/>
          <p:nvPr/>
        </p:nvSpPr>
        <p:spPr>
          <a:xfrm>
            <a:off x="1245156" y="5915978"/>
            <a:ext cx="4020622" cy="338138"/>
          </a:xfrm>
          <a:prstGeom prst="rect">
            <a:avLst/>
          </a:prstGeom>
          <a:noFill/>
          <a:ln/>
        </p:spPr>
        <p:txBody>
          <a:bodyPr wrap="none" lIns="0" tIns="0" rIns="0" bIns="0" rtlCol="0" anchor="t"/>
          <a:lstStyle/>
          <a:p>
            <a:r>
              <a:rPr>
                <a:solidFill>
                  <a:srgbClr val="FF69B4"/>
                </a:solidFill>
              </a:rPr>
              <a:t>Simple and Intuitive Commands</a:t>
            </a:r>
          </a:p>
        </p:txBody>
      </p:sp>
      <p:sp>
        <p:nvSpPr>
          <p:cNvPr id="15" name="Text 9"/>
          <p:cNvSpPr/>
          <p:nvPr/>
        </p:nvSpPr>
        <p:spPr>
          <a:xfrm>
            <a:off x="1245156" y="6357104"/>
            <a:ext cx="12698254" cy="274796"/>
          </a:xfrm>
          <a:prstGeom prst="rect">
            <a:avLst/>
          </a:prstGeom>
          <a:noFill/>
          <a:ln/>
        </p:spPr>
        <p:txBody>
          <a:bodyPr wrap="none" lIns="0" tIns="0" rIns="0" bIns="0" rtlCol="0" anchor="t"/>
          <a:lstStyle/>
          <a:p>
            <a:r>
              <a:rPr>
                <a:solidFill>
                  <a:srgbClr val="FF69B4"/>
                </a:solidFill>
              </a:rPr>
              <a:t>Features straightforward commands for both compression (xz) and decompression (unxz or xz -d), ensuring ease of use for single file operations.</a:t>
            </a:r>
          </a:p>
        </p:txBody>
      </p:sp>
      <p:pic>
        <p:nvPicPr>
          <p:cNvPr id="16"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403" y="7007423"/>
            <a:ext cx="257651" cy="257651"/>
          </a:xfrm>
          <a:prstGeom prst="rect">
            <a:avLst/>
          </a:prstGeom>
        </p:spPr>
      </p:pic>
      <p:sp>
        <p:nvSpPr>
          <p:cNvPr id="17" name="Text 10"/>
          <p:cNvSpPr/>
          <p:nvPr/>
        </p:nvSpPr>
        <p:spPr>
          <a:xfrm>
            <a:off x="1245156" y="6975396"/>
            <a:ext cx="3602712" cy="338138"/>
          </a:xfrm>
          <a:prstGeom prst="rect">
            <a:avLst/>
          </a:prstGeom>
          <a:noFill/>
          <a:ln/>
        </p:spPr>
        <p:txBody>
          <a:bodyPr wrap="none" lIns="0" tIns="0" rIns="0" bIns="0" rtlCol="0" anchor="t"/>
          <a:lstStyle/>
          <a:p>
            <a:r>
              <a:rPr>
                <a:solidFill>
                  <a:srgbClr val="FF69B4"/>
                </a:solidFill>
              </a:rPr>
              <a:t>Robust Data Integrity Checks</a:t>
            </a:r>
          </a:p>
        </p:txBody>
      </p:sp>
      <p:sp>
        <p:nvSpPr>
          <p:cNvPr id="18" name="Text 11"/>
          <p:cNvSpPr/>
          <p:nvPr/>
        </p:nvSpPr>
        <p:spPr>
          <a:xfrm>
            <a:off x="1245156" y="7416522"/>
            <a:ext cx="12698254" cy="274796"/>
          </a:xfrm>
          <a:prstGeom prst="rect">
            <a:avLst/>
          </a:prstGeom>
          <a:noFill/>
          <a:ln/>
        </p:spPr>
        <p:txBody>
          <a:bodyPr wrap="none" lIns="0" tIns="0" rIns="0" bIns="0" rtlCol="0" anchor="t"/>
          <a:lstStyle/>
          <a:p>
            <a:r>
              <a:rPr>
                <a:solidFill>
                  <a:srgbClr val="FF69B4"/>
                </a:solidFill>
              </a:rPr>
              <a:t>Includes options like -t (test) and -l (list) for verifying file integrity and viewing compression information, enhancing reliability in data management.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137892"/>
            <a:ext cx="7556421" cy="1953816"/>
          </a:xfrm>
          <a:prstGeom prst="rect">
            <a:avLst/>
          </a:prstGeom>
          <a:noFill/>
          <a:ln/>
        </p:spPr>
        <p:txBody>
          <a:bodyPr wrap="square" lIns="0" tIns="0" rIns="0" bIns="0" rtlCol="0" anchor="t"/>
          <a:lstStyle/>
          <a:p>
            <a:r>
              <a:rPr>
                <a:solidFill>
                  <a:srgbClr val="FF69B4"/>
                </a:solidFill>
              </a:rPr>
              <a:t>Compressing and Decompressing Files with xz and unxz</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1629" y="463629"/>
            <a:ext cx="4276368" cy="534591"/>
          </a:xfrm>
          <a:prstGeom prst="rect">
            <a:avLst/>
          </a:prstGeom>
          <a:noFill/>
          <a:ln/>
        </p:spPr>
        <p:txBody>
          <a:bodyPr wrap="none" lIns="0" tIns="0" rIns="0" bIns="0" rtlCol="0" anchor="t"/>
          <a:lstStyle/>
          <a:p>
            <a:r>
              <a:rPr>
                <a:solidFill>
                  <a:srgbClr val="FF69B4"/>
                </a:solidFill>
              </a:rPr>
              <a:t>What is xz?</a:t>
            </a:r>
          </a:p>
        </p:txBody>
      </p:sp>
      <p:sp>
        <p:nvSpPr>
          <p:cNvPr id="4" name="Text 1"/>
          <p:cNvSpPr/>
          <p:nvPr/>
        </p:nvSpPr>
        <p:spPr>
          <a:xfrm>
            <a:off x="651629" y="1389102"/>
            <a:ext cx="3721656" cy="1823561"/>
          </a:xfrm>
          <a:prstGeom prst="rect">
            <a:avLst/>
          </a:prstGeom>
          <a:noFill/>
          <a:ln/>
        </p:spPr>
        <p:txBody>
          <a:bodyPr wrap="square" lIns="0" tIns="0" rIns="0" bIns="0" rtlCol="0" anchor="t"/>
          <a:lstStyle/>
          <a:p>
            <a:r>
              <a:rPr>
                <a:solidFill>
                  <a:srgbClr val="FF69B4"/>
                </a:solidFill>
              </a:rPr>
              <a:t>xz is a powerful command-line utility in Linux and Unix-like operating systems, renowned for its exceptional data compression capabilities. It leverages the advanced LZMA2 algorithm, which is a successor to the LZMA algorithm, known for providing very high compression ratios.</a:t>
            </a:r>
          </a:p>
        </p:txBody>
      </p:sp>
      <p:sp>
        <p:nvSpPr>
          <p:cNvPr id="5" name="Text 2"/>
          <p:cNvSpPr/>
          <p:nvPr/>
        </p:nvSpPr>
        <p:spPr>
          <a:xfrm>
            <a:off x="651629" y="3359229"/>
            <a:ext cx="3721656" cy="1302544"/>
          </a:xfrm>
          <a:prstGeom prst="rect">
            <a:avLst/>
          </a:prstGeom>
          <a:noFill/>
          <a:ln/>
        </p:spPr>
        <p:txBody>
          <a:bodyPr wrap="square" lIns="0" tIns="0" rIns="0" bIns="0" rtlCol="0" anchor="t"/>
          <a:lstStyle/>
          <a:p>
            <a:r>
              <a:rPr>
                <a:solidFill>
                  <a:srgbClr val="FF69B4"/>
                </a:solidFill>
              </a:rPr>
              <a:t>Unlike older compression tools like gzip or bzip2, xz consistently achieves significantly smaller file sizes, making it an excellent choice for archiving large files, distributing software packages, or simply saving disk space.</a:t>
            </a:r>
          </a:p>
        </p:txBody>
      </p:sp>
      <p:sp>
        <p:nvSpPr>
          <p:cNvPr id="6" name="Shape 3"/>
          <p:cNvSpPr/>
          <p:nvPr/>
        </p:nvSpPr>
        <p:spPr>
          <a:xfrm>
            <a:off x="4778335" y="1425773"/>
            <a:ext cx="3721656" cy="1943695"/>
          </a:xfrm>
          <a:prstGeom prst="roundRect">
            <a:avLst>
              <a:gd name="adj" fmla="val 3520"/>
            </a:avLst>
          </a:prstGeom>
          <a:solidFill>
            <a:srgbClr val="2F1D63"/>
          </a:solidFill>
          <a:ln w="7620">
            <a:solidFill>
              <a:srgbClr val="48367C"/>
            </a:solidFill>
            <a:prstDash val="solid"/>
          </a:ln>
        </p:spPr>
        <p:txBody>
          <a:bodyPr/>
          <a:p/>
        </p:txBody>
      </p:sp>
      <p:pic>
        <p:nvPicPr>
          <p:cNvPr id="7" name="Image 1" descr="preencoded.png"/>
          <p:cNvPicPr>
            <a:picLocks noChangeAspect="1"/>
          </p:cNvPicPr>
          <p:nvPr/>
        </p:nvPicPr>
        <p:blipFill>
          <a:blip r:embed="rId4"/>
          <a:stretch>
            <a:fillRect/>
          </a:stretch>
        </p:blipFill>
        <p:spPr>
          <a:xfrm>
            <a:off x="4948833" y="1596271"/>
            <a:ext cx="488633" cy="488633"/>
          </a:xfrm>
          <a:prstGeom prst="rect">
            <a:avLst/>
          </a:prstGeom>
        </p:spPr>
      </p:pic>
      <p:pic>
        <p:nvPicPr>
          <p:cNvPr id="8"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3135" y="1730573"/>
            <a:ext cx="219908" cy="219908"/>
          </a:xfrm>
          <a:prstGeom prst="rect">
            <a:avLst/>
          </a:prstGeom>
        </p:spPr>
      </p:pic>
      <p:sp>
        <p:nvSpPr>
          <p:cNvPr id="9" name="Text 4"/>
          <p:cNvSpPr/>
          <p:nvPr/>
        </p:nvSpPr>
        <p:spPr>
          <a:xfrm>
            <a:off x="4948833" y="2247781"/>
            <a:ext cx="2629853" cy="267295"/>
          </a:xfrm>
          <a:prstGeom prst="rect">
            <a:avLst/>
          </a:prstGeom>
          <a:noFill/>
          <a:ln/>
        </p:spPr>
        <p:txBody>
          <a:bodyPr wrap="none" lIns="0" tIns="0" rIns="0" bIns="0" rtlCol="0" anchor="t"/>
          <a:lstStyle/>
          <a:p>
            <a:r>
              <a:rPr>
                <a:solidFill>
                  <a:srgbClr val="FF69B4"/>
                </a:solidFill>
              </a:rPr>
              <a:t>Linux Command-Line Tool</a:t>
            </a:r>
          </a:p>
        </p:txBody>
      </p:sp>
      <p:sp>
        <p:nvSpPr>
          <p:cNvPr id="10" name="Text 5"/>
          <p:cNvSpPr/>
          <p:nvPr/>
        </p:nvSpPr>
        <p:spPr>
          <a:xfrm>
            <a:off x="4948833" y="2677954"/>
            <a:ext cx="3380661" cy="521017"/>
          </a:xfrm>
          <a:prstGeom prst="rect">
            <a:avLst/>
          </a:prstGeom>
          <a:noFill/>
          <a:ln/>
        </p:spPr>
        <p:txBody>
          <a:bodyPr wrap="square" lIns="0" tIns="0" rIns="0" bIns="0" rtlCol="0" anchor="t"/>
          <a:lstStyle/>
          <a:p>
            <a:r>
              <a:rPr>
                <a:solidFill>
                  <a:srgbClr val="FF69B4"/>
                </a:solidFill>
              </a:rPr>
              <a:t>A native, robust compression tool for command-line environments.</a:t>
            </a:r>
          </a:p>
        </p:txBody>
      </p:sp>
      <p:sp>
        <p:nvSpPr>
          <p:cNvPr id="11" name="Shape 6"/>
          <p:cNvSpPr/>
          <p:nvPr/>
        </p:nvSpPr>
        <p:spPr>
          <a:xfrm>
            <a:off x="4778335" y="3532346"/>
            <a:ext cx="3721656" cy="1943695"/>
          </a:xfrm>
          <a:prstGeom prst="roundRect">
            <a:avLst>
              <a:gd name="adj" fmla="val 3520"/>
            </a:avLst>
          </a:prstGeom>
          <a:solidFill>
            <a:srgbClr val="2F1D63"/>
          </a:solidFill>
          <a:ln w="7620">
            <a:solidFill>
              <a:srgbClr val="48367C"/>
            </a:solidFill>
            <a:prstDash val="solid"/>
          </a:ln>
        </p:spPr>
        <p:txBody>
          <a:bodyPr/>
          <a:p/>
        </p:txBody>
      </p:sp>
      <p:pic>
        <p:nvPicPr>
          <p:cNvPr id="12" name="Image 3" descr="preencoded.png"/>
          <p:cNvPicPr>
            <a:picLocks noChangeAspect="1"/>
          </p:cNvPicPr>
          <p:nvPr/>
        </p:nvPicPr>
        <p:blipFill>
          <a:blip r:embed="rId7"/>
          <a:stretch>
            <a:fillRect/>
          </a:stretch>
        </p:blipFill>
        <p:spPr>
          <a:xfrm>
            <a:off x="4948833" y="3702844"/>
            <a:ext cx="488633" cy="488633"/>
          </a:xfrm>
          <a:prstGeom prst="rect">
            <a:avLst/>
          </a:prstGeom>
        </p:spPr>
      </p:pic>
      <p:pic>
        <p:nvPicPr>
          <p:cNvPr id="13"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3135" y="3837146"/>
            <a:ext cx="219908" cy="219908"/>
          </a:xfrm>
          <a:prstGeom prst="rect">
            <a:avLst/>
          </a:prstGeom>
        </p:spPr>
      </p:pic>
      <p:sp>
        <p:nvSpPr>
          <p:cNvPr id="14" name="Text 7"/>
          <p:cNvSpPr/>
          <p:nvPr/>
        </p:nvSpPr>
        <p:spPr>
          <a:xfrm>
            <a:off x="4948833" y="4354354"/>
            <a:ext cx="2138124" cy="267295"/>
          </a:xfrm>
          <a:prstGeom prst="rect">
            <a:avLst/>
          </a:prstGeom>
          <a:noFill/>
          <a:ln/>
        </p:spPr>
        <p:txBody>
          <a:bodyPr wrap="none" lIns="0" tIns="0" rIns="0" bIns="0" rtlCol="0" anchor="t"/>
          <a:lstStyle/>
          <a:p>
            <a:r>
              <a:rPr>
                <a:solidFill>
                  <a:srgbClr val="FF69B4"/>
                </a:solidFill>
              </a:rPr>
              <a:t>LZMA2 Algorithm</a:t>
            </a:r>
          </a:p>
        </p:txBody>
      </p:sp>
      <p:sp>
        <p:nvSpPr>
          <p:cNvPr id="15" name="Text 8"/>
          <p:cNvSpPr/>
          <p:nvPr/>
        </p:nvSpPr>
        <p:spPr>
          <a:xfrm>
            <a:off x="4948833" y="4784527"/>
            <a:ext cx="3380661" cy="521017"/>
          </a:xfrm>
          <a:prstGeom prst="rect">
            <a:avLst/>
          </a:prstGeom>
          <a:noFill/>
          <a:ln/>
        </p:spPr>
        <p:txBody>
          <a:bodyPr wrap="square" lIns="0" tIns="0" rIns="0" bIns="0" rtlCol="0" anchor="t"/>
          <a:lstStyle/>
          <a:p>
            <a:r>
              <a:rPr>
                <a:solidFill>
                  <a:srgbClr val="FF69B4"/>
                </a:solidFill>
              </a:rPr>
              <a:t>Utilizes an advanced algorithm for superior compression efficiency.</a:t>
            </a:r>
          </a:p>
        </p:txBody>
      </p:sp>
      <p:sp>
        <p:nvSpPr>
          <p:cNvPr id="16" name="Shape 9"/>
          <p:cNvSpPr/>
          <p:nvPr/>
        </p:nvSpPr>
        <p:spPr>
          <a:xfrm>
            <a:off x="4778335" y="5638919"/>
            <a:ext cx="3721656" cy="1943695"/>
          </a:xfrm>
          <a:prstGeom prst="roundRect">
            <a:avLst>
              <a:gd name="adj" fmla="val 3520"/>
            </a:avLst>
          </a:prstGeom>
          <a:solidFill>
            <a:srgbClr val="2F1D63"/>
          </a:solidFill>
          <a:ln w="7620">
            <a:solidFill>
              <a:srgbClr val="48367C"/>
            </a:solidFill>
            <a:prstDash val="solid"/>
          </a:ln>
        </p:spPr>
        <p:txBody>
          <a:bodyPr/>
          <a:p/>
        </p:txBody>
      </p:sp>
      <p:pic>
        <p:nvPicPr>
          <p:cNvPr id="17" name="Image 5" descr="preencoded.png"/>
          <p:cNvPicPr>
            <a:picLocks noChangeAspect="1"/>
          </p:cNvPicPr>
          <p:nvPr/>
        </p:nvPicPr>
        <p:blipFill>
          <a:blip r:embed="rId10"/>
          <a:stretch>
            <a:fillRect/>
          </a:stretch>
        </p:blipFill>
        <p:spPr>
          <a:xfrm>
            <a:off x="4948833" y="5809417"/>
            <a:ext cx="488633" cy="488633"/>
          </a:xfrm>
          <a:prstGeom prst="rect">
            <a:avLst/>
          </a:prstGeom>
        </p:spPr>
      </p:pic>
      <p:pic>
        <p:nvPicPr>
          <p:cNvPr id="18"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83135" y="5943719"/>
            <a:ext cx="219908" cy="219908"/>
          </a:xfrm>
          <a:prstGeom prst="rect">
            <a:avLst/>
          </a:prstGeom>
        </p:spPr>
      </p:pic>
      <p:sp>
        <p:nvSpPr>
          <p:cNvPr id="19" name="Text 10"/>
          <p:cNvSpPr/>
          <p:nvPr/>
        </p:nvSpPr>
        <p:spPr>
          <a:xfrm>
            <a:off x="4948833" y="6460927"/>
            <a:ext cx="2138124" cy="267295"/>
          </a:xfrm>
          <a:prstGeom prst="rect">
            <a:avLst/>
          </a:prstGeom>
          <a:noFill/>
          <a:ln/>
        </p:spPr>
        <p:txBody>
          <a:bodyPr wrap="none" lIns="0" tIns="0" rIns="0" bIns="0" rtlCol="0" anchor="t"/>
          <a:lstStyle/>
          <a:p>
            <a:r>
              <a:rPr>
                <a:solidFill>
                  <a:srgbClr val="FF69B4"/>
                </a:solidFill>
              </a:rPr>
              <a:t>.xz File Format</a:t>
            </a:r>
          </a:p>
        </p:txBody>
      </p:sp>
      <p:sp>
        <p:nvSpPr>
          <p:cNvPr id="20" name="Text 11"/>
          <p:cNvSpPr/>
          <p:nvPr/>
        </p:nvSpPr>
        <p:spPr>
          <a:xfrm>
            <a:off x="4948833" y="6891099"/>
            <a:ext cx="3380661" cy="521017"/>
          </a:xfrm>
          <a:prstGeom prst="rect">
            <a:avLst/>
          </a:prstGeom>
          <a:noFill/>
          <a:ln/>
        </p:spPr>
        <p:txBody>
          <a:bodyPr wrap="square" lIns="0" tIns="0" rIns="0" bIns="0" rtlCol="0" anchor="t"/>
          <a:lstStyle/>
          <a:p>
            <a:r>
              <a:rPr>
                <a:solidFill>
                  <a:srgbClr val="FF69B4"/>
                </a:solidFill>
              </a:rPr>
              <a:t>Supports the widely adopted .xz format, known for its efficiency in file archiving.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5064" y="354092"/>
            <a:ext cx="4124563" cy="422434"/>
          </a:xfrm>
          <a:prstGeom prst="rect">
            <a:avLst/>
          </a:prstGeom>
          <a:noFill/>
          <a:ln/>
        </p:spPr>
        <p:txBody>
          <a:bodyPr wrap="none" lIns="0" tIns="0" rIns="0" bIns="0" rtlCol="0" anchor="t"/>
          <a:lstStyle/>
          <a:p>
            <a:r>
              <a:rPr>
                <a:solidFill>
                  <a:srgbClr val="FF69B4"/>
                </a:solidFill>
              </a:rPr>
              <a:t>Basic Compression with xz</a:t>
            </a:r>
          </a:p>
        </p:txBody>
      </p:sp>
      <p:sp>
        <p:nvSpPr>
          <p:cNvPr id="3" name="Text 1"/>
          <p:cNvSpPr/>
          <p:nvPr/>
        </p:nvSpPr>
        <p:spPr>
          <a:xfrm>
            <a:off x="515064" y="1098352"/>
            <a:ext cx="2217539" cy="211336"/>
          </a:xfrm>
          <a:prstGeom prst="rect">
            <a:avLst/>
          </a:prstGeom>
          <a:noFill/>
          <a:ln/>
        </p:spPr>
        <p:txBody>
          <a:bodyPr wrap="none" lIns="0" tIns="0" rIns="0" bIns="0" rtlCol="0" anchor="t"/>
          <a:lstStyle/>
          <a:p>
            <a:r>
              <a:rPr>
                <a:solidFill>
                  <a:srgbClr val="FF69B4"/>
                </a:solidFill>
              </a:rPr>
              <a:t>The Fundamental Command</a:t>
            </a:r>
          </a:p>
        </p:txBody>
      </p:sp>
      <p:sp>
        <p:nvSpPr>
          <p:cNvPr id="4" name="Text 2"/>
          <p:cNvSpPr/>
          <p:nvPr/>
        </p:nvSpPr>
        <p:spPr>
          <a:xfrm>
            <a:off x="515064" y="1438394"/>
            <a:ext cx="8034457" cy="633532"/>
          </a:xfrm>
          <a:prstGeom prst="rect">
            <a:avLst/>
          </a:prstGeom>
          <a:noFill/>
          <a:ln/>
        </p:spPr>
        <p:txBody>
          <a:bodyPr wrap="square" lIns="0" tIns="0" rIns="0" bIns="0" rtlCol="0" anchor="t"/>
          <a:lstStyle/>
          <a:p>
            <a:r>
              <a:rPr>
                <a:solidFill>
                  <a:srgbClr val="FF69B4"/>
                </a:solidFill>
              </a:rPr>
              <a:t>To compress a file using xz, the basic command is straightforward: xz filename. When executed, xz processes the specified file, applies the LZMA2 compression, and then replaces the original file with its compressed version, which will have a .xz extension appended to its name.</a:t>
            </a:r>
          </a:p>
        </p:txBody>
      </p:sp>
      <p:sp>
        <p:nvSpPr>
          <p:cNvPr id="5" name="Text 3"/>
          <p:cNvSpPr/>
          <p:nvPr/>
        </p:nvSpPr>
        <p:spPr>
          <a:xfrm>
            <a:off x="708184" y="2216706"/>
            <a:ext cx="7841337" cy="427434"/>
          </a:xfrm>
          <a:prstGeom prst="rect">
            <a:avLst/>
          </a:prstGeom>
          <a:noFill/>
          <a:ln/>
        </p:spPr>
        <p:txBody>
          <a:bodyPr wrap="square" lIns="0" tIns="0" rIns="0" bIns="0" rtlCol="0" anchor="t"/>
          <a:lstStyle/>
          <a:p>
            <a:r>
              <a:rPr>
                <a:solidFill>
                  <a:srgbClr val="FF69B4"/>
                </a:solidFill>
              </a:rPr>
              <a:t>For instance, if you have a text file named example.txt, running the command xz example.txt will result in the creation of example.txt.xz. The original example.txt will no longer exist in the directory, as it's replaced by the compressed version.</a:t>
            </a:r>
          </a:p>
        </p:txBody>
      </p:sp>
      <p:sp>
        <p:nvSpPr>
          <p:cNvPr id="6" name="Shape 4"/>
          <p:cNvSpPr/>
          <p:nvPr/>
        </p:nvSpPr>
        <p:spPr>
          <a:xfrm>
            <a:off x="515064" y="2216706"/>
            <a:ext cx="15240" cy="427434"/>
          </a:xfrm>
          <a:prstGeom prst="rect">
            <a:avLst/>
          </a:prstGeom>
          <a:solidFill>
            <a:srgbClr val="876CD4"/>
          </a:solidFill>
          <a:ln/>
        </p:spPr>
        <p:txBody>
          <a:bodyPr/>
          <a:p/>
        </p:txBody>
      </p:sp>
      <p:sp>
        <p:nvSpPr>
          <p:cNvPr id="7" name="Text 5"/>
          <p:cNvSpPr/>
          <p:nvPr/>
        </p:nvSpPr>
        <p:spPr>
          <a:xfrm>
            <a:off x="515064" y="2788920"/>
            <a:ext cx="8034457" cy="412194"/>
          </a:xfrm>
          <a:prstGeom prst="rect">
            <a:avLst/>
          </a:prstGeom>
          <a:noFill/>
          <a:ln/>
        </p:spPr>
        <p:txBody>
          <a:bodyPr wrap="square" lIns="0" tIns="0" rIns="0" bIns="0" rtlCol="0" anchor="t"/>
          <a:lstStyle/>
          <a:p>
            <a:r>
              <a:rPr>
                <a:solidFill>
                  <a:srgbClr val="FF69B4"/>
                </a:solidFill>
              </a:rPr>
              <a:t>This default behavior ensures that disk space is immediately freed up by removing the uncompressed version, which is often desirable when dealing with very large files.</a:t>
            </a:r>
          </a:p>
        </p:txBody>
      </p:sp>
      <p:pic>
        <p:nvPicPr>
          <p:cNvPr id="8" name="Image 0" descr="preencoded.png"/>
          <p:cNvPicPr>
            <a:picLocks noChangeAspect="1"/>
          </p:cNvPicPr>
          <p:nvPr/>
        </p:nvPicPr>
        <p:blipFill>
          <a:blip r:embed="rId3"/>
          <a:stretch>
            <a:fillRect/>
          </a:stretch>
        </p:blipFill>
        <p:spPr>
          <a:xfrm>
            <a:off x="8871228" y="1114425"/>
            <a:ext cx="5251609" cy="5601653"/>
          </a:xfrm>
          <a:prstGeom prst="rect">
            <a:avLst/>
          </a:prstGeom>
        </p:spPr>
      </p:pic>
      <p:sp>
        <p:nvSpPr>
          <p:cNvPr id="9" name="Text 6"/>
          <p:cNvSpPr/>
          <p:nvPr/>
        </p:nvSpPr>
        <p:spPr>
          <a:xfrm>
            <a:off x="8871228" y="6860858"/>
            <a:ext cx="1690092" cy="211336"/>
          </a:xfrm>
          <a:prstGeom prst="rect">
            <a:avLst/>
          </a:prstGeom>
          <a:noFill/>
          <a:ln/>
        </p:spPr>
        <p:txBody>
          <a:bodyPr wrap="none" lIns="0" tIns="0" rIns="0" bIns="0" rtlCol="0" anchor="t"/>
          <a:lstStyle/>
          <a:p>
            <a:r>
              <a:rPr>
                <a:solidFill>
                  <a:srgbClr val="FF69B4"/>
                </a:solidFill>
              </a:rPr>
              <a:t>Command in Action</a:t>
            </a:r>
          </a:p>
        </p:txBody>
      </p:sp>
      <p:sp>
        <p:nvSpPr>
          <p:cNvPr id="10" name="Shape 7"/>
          <p:cNvSpPr/>
          <p:nvPr/>
        </p:nvSpPr>
        <p:spPr>
          <a:xfrm>
            <a:off x="8871228" y="7216973"/>
            <a:ext cx="5251609" cy="1429703"/>
          </a:xfrm>
          <a:prstGeom prst="roundRect">
            <a:avLst>
              <a:gd name="adj" fmla="val 3783"/>
            </a:avLst>
          </a:prstGeom>
          <a:solidFill>
            <a:srgbClr val="191231"/>
          </a:solidFill>
          <a:ln/>
        </p:spPr>
        <p:txBody>
          <a:bodyPr/>
          <a:p/>
        </p:txBody>
      </p:sp>
      <p:sp>
        <p:nvSpPr>
          <p:cNvPr id="11" name="Shape 8"/>
          <p:cNvSpPr/>
          <p:nvPr/>
        </p:nvSpPr>
        <p:spPr>
          <a:xfrm>
            <a:off x="8875949" y="7228124"/>
            <a:ext cx="5264468" cy="1429703"/>
          </a:xfrm>
          <a:prstGeom prst="roundRect">
            <a:avLst>
              <a:gd name="adj" fmla="val 1351"/>
            </a:avLst>
          </a:prstGeom>
          <a:solidFill>
            <a:srgbClr val="191231"/>
          </a:solidFill>
          <a:ln/>
        </p:spPr>
        <p:txBody>
          <a:bodyPr/>
          <a:p/>
        </p:txBody>
      </p:sp>
      <p:sp>
        <p:nvSpPr>
          <p:cNvPr id="12" name="Text 9"/>
          <p:cNvSpPr/>
          <p:nvPr/>
        </p:nvSpPr>
        <p:spPr>
          <a:xfrm>
            <a:off x="8993505" y="7313533"/>
            <a:ext cx="5007054" cy="1236583"/>
          </a:xfrm>
          <a:prstGeom prst="rect">
            <a:avLst/>
          </a:prstGeom>
          <a:noFill/>
          <a:ln/>
        </p:spPr>
        <p:txBody>
          <a:bodyPr wrap="square" lIns="0" tIns="0" rIns="0" bIns="0" rtlCol="0" anchor="t"/>
          <a:lstStyle/>
          <a:p>
            <a:r>
              <a:rPr>
                <a:solidFill>
                  <a:srgbClr val="FF69B4"/>
                </a:solidFill>
              </a:rPr>
              <a:t>$ lsexample.txt$ xz example.txt$ lsexample.txt.xz</a:t>
            </a:r>
          </a:p>
        </p:txBody>
      </p:sp>
      <p:sp>
        <p:nvSpPr>
          <p:cNvPr id="13" name="Text 10"/>
          <p:cNvSpPr/>
          <p:nvPr/>
        </p:nvSpPr>
        <p:spPr>
          <a:xfrm>
            <a:off x="8871228" y="8791456"/>
            <a:ext cx="5251609" cy="206097"/>
          </a:xfrm>
          <a:prstGeom prst="rect">
            <a:avLst/>
          </a:prstGeom>
          <a:noFill/>
          <a:ln/>
        </p:spPr>
        <p:txBody>
          <a:bodyPr wrap="none" lIns="0" tIns="0" rIns="0" bIns="0" rtlCol="0" anchor="t"/>
          <a:lstStyle/>
          <a:p>
            <a:r>
              <a:rPr>
                <a:solidFill>
                  <a:srgbClr val="FF69B4"/>
                </a:solidFill>
              </a:rPr>
              <a:t>This demonstrates the typical workflow of basic xz compression.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9470" y="357068"/>
            <a:ext cx="5232202" cy="426244"/>
          </a:xfrm>
          <a:prstGeom prst="rect">
            <a:avLst/>
          </a:prstGeom>
          <a:noFill/>
          <a:ln/>
        </p:spPr>
        <p:txBody>
          <a:bodyPr wrap="none" lIns="0" tIns="0" rIns="0" bIns="0" rtlCol="0" anchor="t"/>
          <a:lstStyle/>
          <a:p>
            <a:r>
              <a:rPr>
                <a:solidFill>
                  <a:srgbClr val="FF69B4"/>
                </a:solidFill>
              </a:rPr>
              <a:t>Decompressing with unxz or xz -d</a:t>
            </a:r>
          </a:p>
        </p:txBody>
      </p:sp>
      <p:sp>
        <p:nvSpPr>
          <p:cNvPr id="3" name="Text 1"/>
          <p:cNvSpPr/>
          <p:nvPr/>
        </p:nvSpPr>
        <p:spPr>
          <a:xfrm>
            <a:off x="519470" y="1107877"/>
            <a:ext cx="1704618" cy="213122"/>
          </a:xfrm>
          <a:prstGeom prst="rect">
            <a:avLst/>
          </a:prstGeom>
          <a:noFill/>
          <a:ln/>
        </p:spPr>
        <p:txBody>
          <a:bodyPr wrap="none" lIns="0" tIns="0" rIns="0" bIns="0" rtlCol="0" anchor="t"/>
          <a:lstStyle/>
          <a:p>
            <a:r>
              <a:rPr>
                <a:solidFill>
                  <a:srgbClr val="FF69B4"/>
                </a:solidFill>
              </a:rPr>
              <a:t>Restoring Your Files</a:t>
            </a:r>
          </a:p>
        </p:txBody>
      </p:sp>
      <p:sp>
        <p:nvSpPr>
          <p:cNvPr id="4" name="Text 2"/>
          <p:cNvSpPr/>
          <p:nvPr/>
        </p:nvSpPr>
        <p:spPr>
          <a:xfrm>
            <a:off x="519470" y="1450777"/>
            <a:ext cx="8028146" cy="207764"/>
          </a:xfrm>
          <a:prstGeom prst="rect">
            <a:avLst/>
          </a:prstGeom>
          <a:noFill/>
          <a:ln/>
        </p:spPr>
        <p:txBody>
          <a:bodyPr wrap="none" lIns="0" tIns="0" rIns="0" bIns="0" rtlCol="0" anchor="t"/>
          <a:lstStyle/>
          <a:p>
            <a:r>
              <a:rPr>
                <a:solidFill>
                  <a:srgbClr val="FF69B4"/>
                </a:solidFill>
              </a:rPr>
              <a:t>When you need to access the contents of an xz-compressed file, you can easily decompress it using one of two primary methods:</a:t>
            </a:r>
          </a:p>
        </p:txBody>
      </p:sp>
      <p:sp>
        <p:nvSpPr>
          <p:cNvPr id="5" name="Text 3"/>
          <p:cNvSpPr/>
          <p:nvPr/>
        </p:nvSpPr>
        <p:spPr>
          <a:xfrm>
            <a:off x="519470" y="1775341"/>
            <a:ext cx="8028146" cy="415528"/>
          </a:xfrm>
          <a:prstGeom prst="rect">
            <a:avLst/>
          </a:prstGeom>
          <a:noFill/>
          <a:ln/>
        </p:spPr>
        <p:txBody>
          <a:bodyPr wrap="square" lIns="0" tIns="0" rIns="0" bIns="0" rtlCol="0" anchor="t"/>
          <a:lstStyle/>
          <a:p>
            <a:r>
              <a:rPr>
                <a:solidFill>
                  <a:srgbClr val="FF69B4"/>
                </a:solidFill>
              </a:rPr>
              <a:t>unxz filename.xz: This is the most common and user-friendly command for decompression. It's essentially a symbolic link or a script that calls xz with the decompression flag.</a:t>
            </a:r>
          </a:p>
        </p:txBody>
      </p:sp>
      <p:sp>
        <p:nvSpPr>
          <p:cNvPr id="6" name="Text 4"/>
          <p:cNvSpPr/>
          <p:nvPr/>
        </p:nvSpPr>
        <p:spPr>
          <a:xfrm>
            <a:off x="519470" y="2236232"/>
            <a:ext cx="8028146" cy="207764"/>
          </a:xfrm>
          <a:prstGeom prst="rect">
            <a:avLst/>
          </a:prstGeom>
          <a:noFill/>
          <a:ln/>
        </p:spPr>
        <p:txBody>
          <a:bodyPr wrap="none" lIns="0" tIns="0" rIns="0" bIns="0" rtlCol="0" anchor="t"/>
          <a:lstStyle/>
          <a:p>
            <a:r>
              <a:rPr>
                <a:solidFill>
                  <a:srgbClr val="FF69B4"/>
                </a:solidFill>
              </a:rPr>
              <a:t>xz -d filename.xz: This is the explicit way to tell the xz utility to decompress a file using the -d (decompress) option.</a:t>
            </a:r>
          </a:p>
        </p:txBody>
      </p:sp>
      <p:sp>
        <p:nvSpPr>
          <p:cNvPr id="7" name="Text 5"/>
          <p:cNvSpPr/>
          <p:nvPr/>
        </p:nvSpPr>
        <p:spPr>
          <a:xfrm>
            <a:off x="519470" y="2560796"/>
            <a:ext cx="8028146" cy="415528"/>
          </a:xfrm>
          <a:prstGeom prst="rect">
            <a:avLst/>
          </a:prstGeom>
          <a:noFill/>
          <a:ln/>
        </p:spPr>
        <p:txBody>
          <a:bodyPr wrap="square" lIns="0" tIns="0" rIns="0" bIns="0" rtlCol="0" anchor="t"/>
          <a:lstStyle/>
          <a:p>
            <a:r>
              <a:rPr>
                <a:solidFill>
                  <a:srgbClr val="FF69B4"/>
                </a:solidFill>
              </a:rPr>
              <a:t>Both commands perform the same function: they take the .xz compressed file, extract its original content, and remove the .xz extension, restoring the file to its original name and state.</a:t>
            </a:r>
          </a:p>
        </p:txBody>
      </p:sp>
      <p:pic>
        <p:nvPicPr>
          <p:cNvPr id="8" name="Image 0" descr="preencoded.png"/>
          <p:cNvPicPr>
            <a:picLocks noChangeAspect="1"/>
          </p:cNvPicPr>
          <p:nvPr/>
        </p:nvPicPr>
        <p:blipFill>
          <a:blip r:embed="rId3"/>
          <a:stretch>
            <a:fillRect/>
          </a:stretch>
        </p:blipFill>
        <p:spPr>
          <a:xfrm>
            <a:off x="8871942" y="1124188"/>
            <a:ext cx="5246489" cy="5246489"/>
          </a:xfrm>
          <a:prstGeom prst="rect">
            <a:avLst/>
          </a:prstGeom>
        </p:spPr>
      </p:pic>
      <p:sp>
        <p:nvSpPr>
          <p:cNvPr id="9" name="Text 6"/>
          <p:cNvSpPr/>
          <p:nvPr/>
        </p:nvSpPr>
        <p:spPr>
          <a:xfrm>
            <a:off x="8871942" y="6516767"/>
            <a:ext cx="1935004" cy="213122"/>
          </a:xfrm>
          <a:prstGeom prst="rect">
            <a:avLst/>
          </a:prstGeom>
          <a:noFill/>
          <a:ln/>
        </p:spPr>
        <p:txBody>
          <a:bodyPr wrap="none" lIns="0" tIns="0" rIns="0" bIns="0" rtlCol="0" anchor="t"/>
          <a:lstStyle/>
          <a:p>
            <a:r>
              <a:rPr>
                <a:solidFill>
                  <a:srgbClr val="FF69B4"/>
                </a:solidFill>
              </a:rPr>
              <a:t>Decompression Example</a:t>
            </a:r>
          </a:p>
        </p:txBody>
      </p:sp>
      <p:sp>
        <p:nvSpPr>
          <p:cNvPr id="10" name="Shape 7"/>
          <p:cNvSpPr/>
          <p:nvPr/>
        </p:nvSpPr>
        <p:spPr>
          <a:xfrm>
            <a:off x="8871942" y="6875978"/>
            <a:ext cx="5246489" cy="1441371"/>
          </a:xfrm>
          <a:prstGeom prst="roundRect">
            <a:avLst>
              <a:gd name="adj" fmla="val 3785"/>
            </a:avLst>
          </a:prstGeom>
          <a:solidFill>
            <a:srgbClr val="191231"/>
          </a:solidFill>
          <a:ln/>
        </p:spPr>
        <p:txBody>
          <a:bodyPr/>
          <a:p/>
        </p:txBody>
      </p:sp>
      <p:sp>
        <p:nvSpPr>
          <p:cNvPr id="11" name="Shape 8"/>
          <p:cNvSpPr/>
          <p:nvPr/>
        </p:nvSpPr>
        <p:spPr>
          <a:xfrm>
            <a:off x="8865513" y="6875978"/>
            <a:ext cx="5259348" cy="1441371"/>
          </a:xfrm>
          <a:prstGeom prst="roundRect">
            <a:avLst>
              <a:gd name="adj" fmla="val 1352"/>
            </a:avLst>
          </a:prstGeom>
          <a:solidFill>
            <a:srgbClr val="191231"/>
          </a:solidFill>
          <a:ln/>
        </p:spPr>
        <p:txBody>
          <a:bodyPr/>
          <a:p/>
        </p:txBody>
      </p:sp>
      <p:sp>
        <p:nvSpPr>
          <p:cNvPr id="12" name="Text 9"/>
          <p:cNvSpPr/>
          <p:nvPr/>
        </p:nvSpPr>
        <p:spPr>
          <a:xfrm>
            <a:off x="8995291" y="6973372"/>
            <a:ext cx="4999792" cy="1246584"/>
          </a:xfrm>
          <a:prstGeom prst="rect">
            <a:avLst/>
          </a:prstGeom>
          <a:noFill/>
          <a:ln/>
        </p:spPr>
        <p:txBody>
          <a:bodyPr wrap="square" lIns="0" tIns="0" rIns="0" bIns="0" rtlCol="0" anchor="t"/>
          <a:lstStyle/>
          <a:p>
            <a:r>
              <a:rPr>
                <a:solidFill>
                  <a:srgbClr val="FF69B4"/>
                </a:solidFill>
              </a:rPr>
              <a:t>$ lsexample.txt.xz$ unxz example.txt.xz$ lsexample.txt</a:t>
            </a:r>
          </a:p>
        </p:txBody>
      </p:sp>
      <p:sp>
        <p:nvSpPr>
          <p:cNvPr id="13" name="Text 10"/>
          <p:cNvSpPr/>
          <p:nvPr/>
        </p:nvSpPr>
        <p:spPr>
          <a:xfrm>
            <a:off x="8871942" y="8463439"/>
            <a:ext cx="5246489" cy="415528"/>
          </a:xfrm>
          <a:prstGeom prst="rect">
            <a:avLst/>
          </a:prstGeom>
          <a:noFill/>
          <a:ln/>
        </p:spPr>
        <p:txBody>
          <a:bodyPr wrap="square" lIns="0" tIns="0" rIns="0" bIns="0" rtlCol="0" anchor="t"/>
          <a:lstStyle/>
          <a:p>
            <a:r>
              <a:rPr>
                <a:solidFill>
                  <a:srgbClr val="FF69B4"/>
                </a:solidFill>
              </a:rPr>
              <a:t>Just like with compression, the original compressed file is removed by default after successful decompression.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548045"/>
            <a:ext cx="13042821" cy="1302544"/>
          </a:xfrm>
          <a:prstGeom prst="rect">
            <a:avLst/>
          </a:prstGeom>
          <a:noFill/>
          <a:ln/>
        </p:spPr>
        <p:txBody>
          <a:bodyPr wrap="square" lIns="0" tIns="0" rIns="0" bIns="0" rtlCol="0" anchor="t"/>
          <a:lstStyle/>
          <a:p>
            <a:r>
              <a:rPr>
                <a:solidFill>
                  <a:srgbClr val="FF69B4"/>
                </a:solidFill>
              </a:rPr>
              <a:t>Keeping Original Files During Compression/Decompression</a:t>
            </a:r>
          </a:p>
        </p:txBody>
      </p:sp>
      <p:sp>
        <p:nvSpPr>
          <p:cNvPr id="3" name="Text 1"/>
          <p:cNvSpPr/>
          <p:nvPr/>
        </p:nvSpPr>
        <p:spPr>
          <a:xfrm>
            <a:off x="793790" y="2247424"/>
            <a:ext cx="13042821" cy="952619"/>
          </a:xfrm>
          <a:prstGeom prst="rect">
            <a:avLst/>
          </a:prstGeom>
          <a:noFill/>
          <a:ln/>
        </p:spPr>
        <p:txBody>
          <a:bodyPr wrap="square" lIns="0" tIns="0" rIns="0" bIns="0" rtlCol="0" anchor="t"/>
          <a:lstStyle/>
          <a:p>
            <a:r>
              <a:rPr>
                <a:solidFill>
                  <a:srgbClr val="FF69B4"/>
                </a:solidFill>
              </a:rPr>
              <a:t>By default, both xz and unxz remove the original file after the operation (compression or decompression). This behavior is designed to save disk space immediately. However, there are scenarios where you might want to retain both the original and the processed file. This is where the -k (keep) option becomes invaluable.</a:t>
            </a:r>
          </a:p>
        </p:txBody>
      </p:sp>
      <p:sp>
        <p:nvSpPr>
          <p:cNvPr id="4" name="Shape 2"/>
          <p:cNvSpPr/>
          <p:nvPr/>
        </p:nvSpPr>
        <p:spPr>
          <a:xfrm>
            <a:off x="793790" y="3423285"/>
            <a:ext cx="6422231" cy="4258270"/>
          </a:xfrm>
          <a:prstGeom prst="roundRect">
            <a:avLst>
              <a:gd name="adj" fmla="val 1958"/>
            </a:avLst>
          </a:prstGeom>
          <a:solidFill>
            <a:srgbClr val="2F1D63"/>
          </a:solidFill>
          <a:ln w="7620">
            <a:solidFill>
              <a:srgbClr val="48367C"/>
            </a:solidFill>
            <a:prstDash val="solid"/>
          </a:ln>
        </p:spPr>
        <p:txBody>
          <a:bodyPr/>
          <a:p/>
        </p:txBody>
      </p:sp>
      <p:sp>
        <p:nvSpPr>
          <p:cNvPr id="5" name="Text 3"/>
          <p:cNvSpPr/>
          <p:nvPr/>
        </p:nvSpPr>
        <p:spPr>
          <a:xfrm>
            <a:off x="999768" y="3629263"/>
            <a:ext cx="2604968" cy="348496"/>
          </a:xfrm>
          <a:prstGeom prst="rect">
            <a:avLst/>
          </a:prstGeom>
          <a:noFill/>
          <a:ln/>
        </p:spPr>
        <p:txBody>
          <a:bodyPr wrap="none" lIns="0" tIns="0" rIns="0" bIns="0" rtlCol="0" anchor="t"/>
          <a:lstStyle/>
          <a:p>
            <a:r>
              <a:rPr>
                <a:solidFill>
                  <a:srgbClr val="FF69B4"/>
                </a:solidFill>
              </a:rPr>
              <a:t>Compression with -k</a:t>
            </a:r>
          </a:p>
        </p:txBody>
      </p:sp>
      <p:sp>
        <p:nvSpPr>
          <p:cNvPr id="6" name="Text 4"/>
          <p:cNvSpPr/>
          <p:nvPr/>
        </p:nvSpPr>
        <p:spPr>
          <a:xfrm>
            <a:off x="999768" y="4096822"/>
            <a:ext cx="6010275" cy="1270159"/>
          </a:xfrm>
          <a:prstGeom prst="rect">
            <a:avLst/>
          </a:prstGeom>
          <a:noFill/>
          <a:ln/>
        </p:spPr>
        <p:txBody>
          <a:bodyPr wrap="square" lIns="0" tIns="0" rIns="0" bIns="0" rtlCol="0" anchor="t"/>
          <a:lstStyle/>
          <a:p>
            <a:r>
              <a:rPr>
                <a:solidFill>
                  <a:srgbClr val="FF69B4"/>
                </a:solidFill>
              </a:rPr>
              <a:t>When compressing, using xz -k filename will create the filename.xz file while leaving the original filename intact. This is particularly useful for creating backups or distributing a compressed version without deleting your working copy.</a:t>
            </a:r>
          </a:p>
        </p:txBody>
      </p:sp>
      <p:sp>
        <p:nvSpPr>
          <p:cNvPr id="7" name="Shape 5"/>
          <p:cNvSpPr/>
          <p:nvPr/>
        </p:nvSpPr>
        <p:spPr>
          <a:xfrm>
            <a:off x="999768" y="5590223"/>
            <a:ext cx="6010275" cy="1567815"/>
          </a:xfrm>
          <a:prstGeom prst="roundRect">
            <a:avLst>
              <a:gd name="adj" fmla="val 5317"/>
            </a:avLst>
          </a:prstGeom>
          <a:solidFill>
            <a:srgbClr val="191231"/>
          </a:solidFill>
          <a:ln/>
        </p:spPr>
        <p:txBody>
          <a:bodyPr/>
          <a:p/>
        </p:txBody>
      </p:sp>
      <p:sp>
        <p:nvSpPr>
          <p:cNvPr id="8" name="Shape 6"/>
          <p:cNvSpPr/>
          <p:nvPr/>
        </p:nvSpPr>
        <p:spPr>
          <a:xfrm>
            <a:off x="989886" y="5590223"/>
            <a:ext cx="6030039" cy="1567815"/>
          </a:xfrm>
          <a:prstGeom prst="roundRect">
            <a:avLst>
              <a:gd name="adj" fmla="val 1899"/>
            </a:avLst>
          </a:prstGeom>
          <a:solidFill>
            <a:srgbClr val="191231"/>
          </a:solidFill>
          <a:ln/>
        </p:spPr>
        <p:txBody>
          <a:bodyPr/>
          <a:p/>
        </p:txBody>
      </p:sp>
      <p:sp>
        <p:nvSpPr>
          <p:cNvPr id="9" name="Text 7"/>
          <p:cNvSpPr/>
          <p:nvPr/>
        </p:nvSpPr>
        <p:spPr>
          <a:xfrm>
            <a:off x="1188244" y="5739051"/>
            <a:ext cx="5633323" cy="1270159"/>
          </a:xfrm>
          <a:prstGeom prst="rect">
            <a:avLst/>
          </a:prstGeom>
          <a:noFill/>
          <a:ln/>
        </p:spPr>
        <p:txBody>
          <a:bodyPr wrap="square" lIns="0" tIns="0" rIns="0" bIns="0" rtlCol="0" anchor="t"/>
          <a:lstStyle/>
          <a:p>
            <a:r>
              <a:rPr>
                <a:solidFill>
                  <a:srgbClr val="FF69B4"/>
                </a:solidFill>
              </a:rPr>
              <a:t>$ xz -k example.txt$ lsexample.txt example.txt.xz</a:t>
            </a:r>
          </a:p>
        </p:txBody>
      </p:sp>
      <p:sp>
        <p:nvSpPr>
          <p:cNvPr id="10" name="Shape 8"/>
          <p:cNvSpPr/>
          <p:nvPr/>
        </p:nvSpPr>
        <p:spPr>
          <a:xfrm>
            <a:off x="7414379" y="3423285"/>
            <a:ext cx="6422231" cy="4258270"/>
          </a:xfrm>
          <a:prstGeom prst="roundRect">
            <a:avLst>
              <a:gd name="adj" fmla="val 1958"/>
            </a:avLst>
          </a:prstGeom>
          <a:solidFill>
            <a:srgbClr val="2F1D63"/>
          </a:solidFill>
          <a:ln w="7620">
            <a:solidFill>
              <a:srgbClr val="48367C"/>
            </a:solidFill>
            <a:prstDash val="solid"/>
          </a:ln>
        </p:spPr>
        <p:txBody>
          <a:bodyPr/>
          <a:p/>
        </p:txBody>
      </p:sp>
      <p:sp>
        <p:nvSpPr>
          <p:cNvPr id="11" name="Text 9"/>
          <p:cNvSpPr/>
          <p:nvPr/>
        </p:nvSpPr>
        <p:spPr>
          <a:xfrm>
            <a:off x="7620357" y="3629263"/>
            <a:ext cx="2751058" cy="348496"/>
          </a:xfrm>
          <a:prstGeom prst="rect">
            <a:avLst/>
          </a:prstGeom>
          <a:noFill/>
          <a:ln/>
        </p:spPr>
        <p:txBody>
          <a:bodyPr wrap="none" lIns="0" tIns="0" rIns="0" bIns="0" rtlCol="0" anchor="t"/>
          <a:lstStyle/>
          <a:p>
            <a:r>
              <a:rPr>
                <a:solidFill>
                  <a:srgbClr val="FF69B4"/>
                </a:solidFill>
              </a:rPr>
              <a:t>Decompression with -k</a:t>
            </a:r>
          </a:p>
        </p:txBody>
      </p:sp>
      <p:sp>
        <p:nvSpPr>
          <p:cNvPr id="12" name="Text 10"/>
          <p:cNvSpPr/>
          <p:nvPr/>
        </p:nvSpPr>
        <p:spPr>
          <a:xfrm>
            <a:off x="7620357" y="4096822"/>
            <a:ext cx="6010275" cy="1587698"/>
          </a:xfrm>
          <a:prstGeom prst="rect">
            <a:avLst/>
          </a:prstGeom>
          <a:noFill/>
          <a:ln/>
        </p:spPr>
        <p:txBody>
          <a:bodyPr wrap="square" lIns="0" tIns="0" rIns="0" bIns="0" rtlCol="0" anchor="t"/>
          <a:lstStyle/>
          <a:p>
            <a:r>
              <a:rPr>
                <a:solidFill>
                  <a:srgbClr val="FF69B4"/>
                </a:solidFill>
              </a:rPr>
              <a:t>Similarly, for decompression, using xz -dk filename.xz (or unxz -k filename.xz) will extract the original filename while preserving the filename.xz file. This allows you to restore the uncompressed version for use while keeping the compressed archive readily available.</a:t>
            </a:r>
          </a:p>
        </p:txBody>
      </p:sp>
      <p:sp>
        <p:nvSpPr>
          <p:cNvPr id="13" name="Shape 11"/>
          <p:cNvSpPr/>
          <p:nvPr/>
        </p:nvSpPr>
        <p:spPr>
          <a:xfrm>
            <a:off x="7620357" y="5907762"/>
            <a:ext cx="6010275" cy="1567815"/>
          </a:xfrm>
          <a:prstGeom prst="roundRect">
            <a:avLst>
              <a:gd name="adj" fmla="val 5317"/>
            </a:avLst>
          </a:prstGeom>
          <a:solidFill>
            <a:srgbClr val="191231"/>
          </a:solidFill>
          <a:ln/>
        </p:spPr>
        <p:txBody>
          <a:bodyPr/>
          <a:p/>
        </p:txBody>
      </p:sp>
      <p:sp>
        <p:nvSpPr>
          <p:cNvPr id="14" name="Shape 12"/>
          <p:cNvSpPr/>
          <p:nvPr/>
        </p:nvSpPr>
        <p:spPr>
          <a:xfrm>
            <a:off x="7610475" y="5907762"/>
            <a:ext cx="6030039" cy="1567815"/>
          </a:xfrm>
          <a:prstGeom prst="roundRect">
            <a:avLst>
              <a:gd name="adj" fmla="val 1899"/>
            </a:avLst>
          </a:prstGeom>
          <a:solidFill>
            <a:srgbClr val="191231"/>
          </a:solidFill>
          <a:ln/>
        </p:spPr>
        <p:txBody>
          <a:bodyPr/>
          <a:p/>
        </p:txBody>
      </p:sp>
      <p:sp>
        <p:nvSpPr>
          <p:cNvPr id="15" name="Text 13"/>
          <p:cNvSpPr/>
          <p:nvPr/>
        </p:nvSpPr>
        <p:spPr>
          <a:xfrm>
            <a:off x="7808833" y="6056590"/>
            <a:ext cx="5633323" cy="1270159"/>
          </a:xfrm>
          <a:prstGeom prst="rect">
            <a:avLst/>
          </a:prstGeom>
          <a:noFill/>
          <a:ln/>
        </p:spPr>
        <p:txBody>
          <a:bodyPr wrap="square" lIns="0" tIns="0" rIns="0" bIns="0" rtlCol="0" anchor="t"/>
          <a:lstStyle/>
          <a:p>
            <a:r>
              <a:rPr>
                <a:solidFill>
                  <a:srgbClr val="FF69B4"/>
                </a:solidFill>
              </a:rPr>
              <a:t>$ xz -dk example.txt.xz$ lsexample.txt example.txt.xz</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0098" y="536258"/>
            <a:ext cx="7524988" cy="639961"/>
          </a:xfrm>
          <a:prstGeom prst="rect">
            <a:avLst/>
          </a:prstGeom>
          <a:noFill/>
          <a:ln/>
        </p:spPr>
        <p:txBody>
          <a:bodyPr wrap="none" lIns="0" tIns="0" rIns="0" bIns="0" rtlCol="0" anchor="t"/>
          <a:lstStyle/>
          <a:p>
            <a:r>
              <a:rPr>
                <a:solidFill>
                  <a:srgbClr val="FF69B4"/>
                </a:solidFill>
              </a:rPr>
              <a:t>Controlling Compression Levels</a:t>
            </a:r>
          </a:p>
        </p:txBody>
      </p:sp>
      <p:sp>
        <p:nvSpPr>
          <p:cNvPr id="3" name="Text 1"/>
          <p:cNvSpPr/>
          <p:nvPr/>
        </p:nvSpPr>
        <p:spPr>
          <a:xfrm>
            <a:off x="780098" y="1566267"/>
            <a:ext cx="13070205" cy="623887"/>
          </a:xfrm>
          <a:prstGeom prst="rect">
            <a:avLst/>
          </a:prstGeom>
          <a:noFill/>
          <a:ln/>
        </p:spPr>
        <p:txBody>
          <a:bodyPr wrap="square" lIns="0" tIns="0" rIns="0" bIns="0" rtlCol="0" anchor="t"/>
          <a:lstStyle/>
          <a:p>
            <a:r>
              <a:rPr>
                <a:solidFill>
                  <a:srgbClr val="FF69B4"/>
                </a:solidFill>
              </a:rPr>
              <a:t>xz provides a flexible range of compression levels, allowing users to balance between compression speed and the resulting file size. This is crucial for optimizing performance based on specific needs, such as quick transfers versus maximum storage efficiency.</a:t>
            </a:r>
          </a:p>
        </p:txBody>
      </p:sp>
      <p:sp>
        <p:nvSpPr>
          <p:cNvPr id="4" name="Shape 2"/>
          <p:cNvSpPr/>
          <p:nvPr/>
        </p:nvSpPr>
        <p:spPr>
          <a:xfrm>
            <a:off x="780098" y="2702004"/>
            <a:ext cx="4226719" cy="4461510"/>
          </a:xfrm>
          <a:prstGeom prst="roundRect">
            <a:avLst>
              <a:gd name="adj" fmla="val 2596"/>
            </a:avLst>
          </a:prstGeom>
          <a:solidFill>
            <a:srgbClr val="0C0524">
              <a:alpha val="95000"/>
            </a:srgbClr>
          </a:solidFill>
          <a:ln/>
        </p:spPr>
        <p:txBody>
          <a:bodyPr/>
          <a:p/>
        </p:txBody>
      </p:sp>
      <p:pic>
        <p:nvPicPr>
          <p:cNvPr id="5" name="Image 0" descr="preencoded.png"/>
          <p:cNvPicPr>
            <a:picLocks noChangeAspect="1"/>
          </p:cNvPicPr>
          <p:nvPr/>
        </p:nvPicPr>
        <p:blipFill>
          <a:blip r:embed="rId3"/>
          <a:stretch>
            <a:fillRect/>
          </a:stretch>
        </p:blipFill>
        <p:spPr>
          <a:xfrm>
            <a:off x="780098" y="2679144"/>
            <a:ext cx="4226719" cy="91440"/>
          </a:xfrm>
          <a:prstGeom prst="rect">
            <a:avLst/>
          </a:prstGeom>
        </p:spPr>
      </p:pic>
      <p:pic>
        <p:nvPicPr>
          <p:cNvPr id="6" name="Image 1" descr="preencoded.png"/>
          <p:cNvPicPr>
            <a:picLocks noChangeAspect="1"/>
          </p:cNvPicPr>
          <p:nvPr/>
        </p:nvPicPr>
        <p:blipFill>
          <a:blip r:embed="rId4"/>
          <a:stretch>
            <a:fillRect/>
          </a:stretch>
        </p:blipFill>
        <p:spPr>
          <a:xfrm>
            <a:off x="2600920" y="2409468"/>
            <a:ext cx="585073" cy="585073"/>
          </a:xfrm>
          <a:prstGeom prst="rect">
            <a:avLst/>
          </a:prstGeom>
        </p:spPr>
      </p:pic>
      <p:sp>
        <p:nvSpPr>
          <p:cNvPr id="7" name="Text 3"/>
          <p:cNvSpPr/>
          <p:nvPr/>
        </p:nvSpPr>
        <p:spPr>
          <a:xfrm>
            <a:off x="2776418" y="2555677"/>
            <a:ext cx="233958" cy="292537"/>
          </a:xfrm>
          <a:prstGeom prst="rect">
            <a:avLst/>
          </a:prstGeom>
          <a:noFill/>
          <a:ln/>
        </p:spPr>
        <p:txBody>
          <a:bodyPr wrap="none" lIns="0" tIns="0" rIns="0" bIns="0" rtlCol="0" anchor="t"/>
          <a:lstStyle/>
          <a:p>
            <a:r>
              <a:rPr>
                <a:solidFill>
                  <a:srgbClr val="FF69B4"/>
                </a:solidFill>
              </a:rPr>
              <a:t>1</a:t>
            </a:r>
          </a:p>
        </p:txBody>
      </p:sp>
      <p:sp>
        <p:nvSpPr>
          <p:cNvPr id="8" name="Text 4"/>
          <p:cNvSpPr/>
          <p:nvPr/>
        </p:nvSpPr>
        <p:spPr>
          <a:xfrm>
            <a:off x="997982" y="3189565"/>
            <a:ext cx="3394591" cy="319921"/>
          </a:xfrm>
          <a:prstGeom prst="rect">
            <a:avLst/>
          </a:prstGeom>
          <a:noFill/>
          <a:ln/>
        </p:spPr>
        <p:txBody>
          <a:bodyPr wrap="none" lIns="0" tIns="0" rIns="0" bIns="0" rtlCol="0" anchor="t"/>
          <a:lstStyle/>
          <a:p>
            <a:r>
              <a:rPr>
                <a:solidFill>
                  <a:srgbClr val="FF69B4"/>
                </a:solidFill>
              </a:rPr>
              <a:t>Level 0: Fastest Compression</a:t>
            </a:r>
          </a:p>
        </p:txBody>
      </p:sp>
      <p:sp>
        <p:nvSpPr>
          <p:cNvPr id="9" name="Text 5"/>
          <p:cNvSpPr/>
          <p:nvPr/>
        </p:nvSpPr>
        <p:spPr>
          <a:xfrm>
            <a:off x="997982" y="3626406"/>
            <a:ext cx="3790950" cy="1871663"/>
          </a:xfrm>
          <a:prstGeom prst="rect">
            <a:avLst/>
          </a:prstGeom>
          <a:noFill/>
          <a:ln/>
        </p:spPr>
        <p:txBody>
          <a:bodyPr wrap="square" lIns="0" tIns="0" rIns="0" bIns="0" rtlCol="0" anchor="t"/>
          <a:lstStyle/>
          <a:p>
            <a:r>
              <a:rPr>
                <a:solidFill>
                  <a:srgbClr val="FF69B4"/>
                </a:solidFill>
              </a:rPr>
              <a:t>This level offers the quickest compression time but results in the least amount of file size reduction. It's suitable for situations where speed is paramount and slight savings in file size are acceptable.</a:t>
            </a:r>
          </a:p>
        </p:txBody>
      </p:sp>
      <p:sp>
        <p:nvSpPr>
          <p:cNvPr id="10" name="Shape 6"/>
          <p:cNvSpPr/>
          <p:nvPr/>
        </p:nvSpPr>
        <p:spPr>
          <a:xfrm>
            <a:off x="997982" y="5717381"/>
            <a:ext cx="3790950" cy="604361"/>
          </a:xfrm>
          <a:prstGeom prst="roundRect">
            <a:avLst>
              <a:gd name="adj" fmla="val 13554"/>
            </a:avLst>
          </a:prstGeom>
          <a:solidFill>
            <a:srgbClr val="191231"/>
          </a:solidFill>
          <a:ln/>
        </p:spPr>
        <p:txBody>
          <a:bodyPr/>
          <a:p/>
        </p:txBody>
      </p:sp>
      <p:sp>
        <p:nvSpPr>
          <p:cNvPr id="11" name="Shape 7"/>
          <p:cNvSpPr/>
          <p:nvPr/>
        </p:nvSpPr>
        <p:spPr>
          <a:xfrm>
            <a:off x="988338" y="5717381"/>
            <a:ext cx="3810238" cy="604361"/>
          </a:xfrm>
          <a:prstGeom prst="roundRect">
            <a:avLst>
              <a:gd name="adj" fmla="val 4841"/>
            </a:avLst>
          </a:prstGeom>
          <a:solidFill>
            <a:srgbClr val="191231"/>
          </a:solidFill>
          <a:ln/>
        </p:spPr>
        <p:txBody>
          <a:bodyPr/>
          <a:p/>
        </p:txBody>
      </p:sp>
      <p:sp>
        <p:nvSpPr>
          <p:cNvPr id="12" name="Text 8"/>
          <p:cNvSpPr/>
          <p:nvPr/>
        </p:nvSpPr>
        <p:spPr>
          <a:xfrm>
            <a:off x="1183362" y="5863590"/>
            <a:ext cx="3420189" cy="311944"/>
          </a:xfrm>
          <a:prstGeom prst="rect">
            <a:avLst/>
          </a:prstGeom>
          <a:noFill/>
          <a:ln/>
        </p:spPr>
        <p:txBody>
          <a:bodyPr wrap="none" lIns="0" tIns="0" rIns="0" bIns="0" rtlCol="0" anchor="t"/>
          <a:lstStyle/>
          <a:p>
            <a:r>
              <a:rPr>
                <a:solidFill>
                  <a:srgbClr val="FF69B4"/>
                </a:solidFill>
              </a:rPr>
              <a:t>xz -0 filename</a:t>
            </a:r>
          </a:p>
        </p:txBody>
      </p:sp>
      <p:sp>
        <p:nvSpPr>
          <p:cNvPr id="13" name="Shape 9"/>
          <p:cNvSpPr/>
          <p:nvPr/>
        </p:nvSpPr>
        <p:spPr>
          <a:xfrm>
            <a:off x="5201841" y="2702004"/>
            <a:ext cx="4226719" cy="4461510"/>
          </a:xfrm>
          <a:prstGeom prst="roundRect">
            <a:avLst>
              <a:gd name="adj" fmla="val 2596"/>
            </a:avLst>
          </a:prstGeom>
          <a:solidFill>
            <a:srgbClr val="0C0524">
              <a:alpha val="95000"/>
            </a:srgbClr>
          </a:solidFill>
          <a:ln/>
        </p:spPr>
        <p:txBody>
          <a:bodyPr/>
          <a:p/>
        </p:txBody>
      </p:sp>
      <p:pic>
        <p:nvPicPr>
          <p:cNvPr id="14" name="Image 2" descr="preencoded.png"/>
          <p:cNvPicPr>
            <a:picLocks noChangeAspect="1"/>
          </p:cNvPicPr>
          <p:nvPr/>
        </p:nvPicPr>
        <p:blipFill>
          <a:blip r:embed="rId3"/>
          <a:stretch>
            <a:fillRect/>
          </a:stretch>
        </p:blipFill>
        <p:spPr>
          <a:xfrm>
            <a:off x="5201841" y="2679144"/>
            <a:ext cx="4226719" cy="91440"/>
          </a:xfrm>
          <a:prstGeom prst="rect">
            <a:avLst/>
          </a:prstGeom>
        </p:spPr>
      </p:pic>
      <p:pic>
        <p:nvPicPr>
          <p:cNvPr id="15" name="Image 3" descr="preencoded.png"/>
          <p:cNvPicPr>
            <a:picLocks noChangeAspect="1"/>
          </p:cNvPicPr>
          <p:nvPr/>
        </p:nvPicPr>
        <p:blipFill>
          <a:blip r:embed="rId4"/>
          <a:stretch>
            <a:fillRect/>
          </a:stretch>
        </p:blipFill>
        <p:spPr>
          <a:xfrm>
            <a:off x="7022663" y="2409468"/>
            <a:ext cx="585073" cy="585073"/>
          </a:xfrm>
          <a:prstGeom prst="rect">
            <a:avLst/>
          </a:prstGeom>
        </p:spPr>
      </p:pic>
      <p:sp>
        <p:nvSpPr>
          <p:cNvPr id="16" name="Text 10"/>
          <p:cNvSpPr/>
          <p:nvPr/>
        </p:nvSpPr>
        <p:spPr>
          <a:xfrm>
            <a:off x="7198162" y="2555677"/>
            <a:ext cx="233958" cy="292537"/>
          </a:xfrm>
          <a:prstGeom prst="rect">
            <a:avLst/>
          </a:prstGeom>
          <a:noFill/>
          <a:ln/>
        </p:spPr>
        <p:txBody>
          <a:bodyPr wrap="none" lIns="0" tIns="0" rIns="0" bIns="0" rtlCol="0" anchor="t"/>
          <a:lstStyle/>
          <a:p>
            <a:r>
              <a:rPr>
                <a:solidFill>
                  <a:srgbClr val="FF69B4"/>
                </a:solidFill>
              </a:rPr>
              <a:t>2</a:t>
            </a:r>
          </a:p>
        </p:txBody>
      </p:sp>
      <p:sp>
        <p:nvSpPr>
          <p:cNvPr id="17" name="Text 11"/>
          <p:cNvSpPr/>
          <p:nvPr/>
        </p:nvSpPr>
        <p:spPr>
          <a:xfrm>
            <a:off x="5419725" y="3189565"/>
            <a:ext cx="3054310" cy="319921"/>
          </a:xfrm>
          <a:prstGeom prst="rect">
            <a:avLst/>
          </a:prstGeom>
          <a:noFill/>
          <a:ln/>
        </p:spPr>
        <p:txBody>
          <a:bodyPr wrap="none" lIns="0" tIns="0" rIns="0" bIns="0" rtlCol="0" anchor="t"/>
          <a:lstStyle/>
          <a:p>
            <a:r>
              <a:rPr>
                <a:solidFill>
                  <a:srgbClr val="FF69B4"/>
                </a:solidFill>
              </a:rPr>
              <a:t>Level 9: Best Compression</a:t>
            </a:r>
          </a:p>
        </p:txBody>
      </p:sp>
      <p:sp>
        <p:nvSpPr>
          <p:cNvPr id="18" name="Text 12"/>
          <p:cNvSpPr/>
          <p:nvPr/>
        </p:nvSpPr>
        <p:spPr>
          <a:xfrm>
            <a:off x="5419725" y="3626406"/>
            <a:ext cx="3790950" cy="2495550"/>
          </a:xfrm>
          <a:prstGeom prst="rect">
            <a:avLst/>
          </a:prstGeom>
          <a:noFill/>
          <a:ln/>
        </p:spPr>
        <p:txBody>
          <a:bodyPr wrap="square" lIns="0" tIns="0" rIns="0" bIns="0" rtlCol="0" anchor="t"/>
          <a:lstStyle/>
          <a:p>
            <a:r>
              <a:rPr>
                <a:solidFill>
                  <a:srgbClr val="FF69B4"/>
                </a:solidFill>
              </a:rPr>
              <a:t>At the other end of the spectrum, level 9 delivers the highest compression ratio, producing the smallest possible file size. However, this comes at the cost of significantly increased compression time and memory usage. It's ideal for long-term archiving or when bandwidth is extremely limited.</a:t>
            </a:r>
          </a:p>
        </p:txBody>
      </p:sp>
      <p:sp>
        <p:nvSpPr>
          <p:cNvPr id="19" name="Shape 13"/>
          <p:cNvSpPr/>
          <p:nvPr/>
        </p:nvSpPr>
        <p:spPr>
          <a:xfrm>
            <a:off x="5419725" y="6341269"/>
            <a:ext cx="3790950" cy="604361"/>
          </a:xfrm>
          <a:prstGeom prst="roundRect">
            <a:avLst>
              <a:gd name="adj" fmla="val 13554"/>
            </a:avLst>
          </a:prstGeom>
          <a:solidFill>
            <a:srgbClr val="191231"/>
          </a:solidFill>
          <a:ln/>
        </p:spPr>
        <p:txBody>
          <a:bodyPr/>
          <a:p/>
        </p:txBody>
      </p:sp>
      <p:sp>
        <p:nvSpPr>
          <p:cNvPr id="20" name="Shape 14"/>
          <p:cNvSpPr/>
          <p:nvPr/>
        </p:nvSpPr>
        <p:spPr>
          <a:xfrm>
            <a:off x="5410081" y="6341269"/>
            <a:ext cx="3810238" cy="604361"/>
          </a:xfrm>
          <a:prstGeom prst="roundRect">
            <a:avLst>
              <a:gd name="adj" fmla="val 4841"/>
            </a:avLst>
          </a:prstGeom>
          <a:solidFill>
            <a:srgbClr val="191231"/>
          </a:solidFill>
          <a:ln/>
        </p:spPr>
        <p:txBody>
          <a:bodyPr/>
          <a:p/>
        </p:txBody>
      </p:sp>
      <p:sp>
        <p:nvSpPr>
          <p:cNvPr id="21" name="Text 15"/>
          <p:cNvSpPr/>
          <p:nvPr/>
        </p:nvSpPr>
        <p:spPr>
          <a:xfrm>
            <a:off x="5605105" y="6487478"/>
            <a:ext cx="3420189" cy="311944"/>
          </a:xfrm>
          <a:prstGeom prst="rect">
            <a:avLst/>
          </a:prstGeom>
          <a:noFill/>
          <a:ln/>
        </p:spPr>
        <p:txBody>
          <a:bodyPr wrap="none" lIns="0" tIns="0" rIns="0" bIns="0" rtlCol="0" anchor="t"/>
          <a:lstStyle/>
          <a:p>
            <a:r>
              <a:rPr>
                <a:solidFill>
                  <a:srgbClr val="FF69B4"/>
                </a:solidFill>
              </a:rPr>
              <a:t>xz -9 filename</a:t>
            </a:r>
          </a:p>
        </p:txBody>
      </p:sp>
      <p:sp>
        <p:nvSpPr>
          <p:cNvPr id="22" name="Shape 16"/>
          <p:cNvSpPr/>
          <p:nvPr/>
        </p:nvSpPr>
        <p:spPr>
          <a:xfrm>
            <a:off x="9623584" y="2702004"/>
            <a:ext cx="4226719" cy="4461510"/>
          </a:xfrm>
          <a:prstGeom prst="roundRect">
            <a:avLst>
              <a:gd name="adj" fmla="val 2596"/>
            </a:avLst>
          </a:prstGeom>
          <a:solidFill>
            <a:srgbClr val="0C0524">
              <a:alpha val="95000"/>
            </a:srgbClr>
          </a:solidFill>
          <a:ln/>
        </p:spPr>
        <p:txBody>
          <a:bodyPr/>
          <a:p/>
        </p:txBody>
      </p:sp>
      <p:pic>
        <p:nvPicPr>
          <p:cNvPr id="23" name="Image 4" descr="preencoded.png"/>
          <p:cNvPicPr>
            <a:picLocks noChangeAspect="1"/>
          </p:cNvPicPr>
          <p:nvPr/>
        </p:nvPicPr>
        <p:blipFill>
          <a:blip r:embed="rId3"/>
          <a:stretch>
            <a:fillRect/>
          </a:stretch>
        </p:blipFill>
        <p:spPr>
          <a:xfrm>
            <a:off x="9623584" y="2679144"/>
            <a:ext cx="4226719" cy="91440"/>
          </a:xfrm>
          <a:prstGeom prst="rect">
            <a:avLst/>
          </a:prstGeom>
        </p:spPr>
      </p:pic>
      <p:pic>
        <p:nvPicPr>
          <p:cNvPr id="24" name="Image 5" descr="preencoded.png"/>
          <p:cNvPicPr>
            <a:picLocks noChangeAspect="1"/>
          </p:cNvPicPr>
          <p:nvPr/>
        </p:nvPicPr>
        <p:blipFill>
          <a:blip r:embed="rId4"/>
          <a:stretch>
            <a:fillRect/>
          </a:stretch>
        </p:blipFill>
        <p:spPr>
          <a:xfrm>
            <a:off x="11444407" y="2409468"/>
            <a:ext cx="585073" cy="585073"/>
          </a:xfrm>
          <a:prstGeom prst="rect">
            <a:avLst/>
          </a:prstGeom>
        </p:spPr>
      </p:pic>
      <p:sp>
        <p:nvSpPr>
          <p:cNvPr id="25" name="Text 17"/>
          <p:cNvSpPr/>
          <p:nvPr/>
        </p:nvSpPr>
        <p:spPr>
          <a:xfrm>
            <a:off x="11619905" y="2555677"/>
            <a:ext cx="233958" cy="292537"/>
          </a:xfrm>
          <a:prstGeom prst="rect">
            <a:avLst/>
          </a:prstGeom>
          <a:noFill/>
          <a:ln/>
        </p:spPr>
        <p:txBody>
          <a:bodyPr wrap="none" lIns="0" tIns="0" rIns="0" bIns="0" rtlCol="0" anchor="t"/>
          <a:lstStyle/>
          <a:p>
            <a:r>
              <a:rPr>
                <a:solidFill>
                  <a:srgbClr val="FF69B4"/>
                </a:solidFill>
              </a:rPr>
              <a:t>3</a:t>
            </a:r>
          </a:p>
        </p:txBody>
      </p:sp>
      <p:sp>
        <p:nvSpPr>
          <p:cNvPr id="26" name="Text 18"/>
          <p:cNvSpPr/>
          <p:nvPr/>
        </p:nvSpPr>
        <p:spPr>
          <a:xfrm>
            <a:off x="9841468" y="3189565"/>
            <a:ext cx="2559844" cy="319921"/>
          </a:xfrm>
          <a:prstGeom prst="rect">
            <a:avLst/>
          </a:prstGeom>
          <a:noFill/>
          <a:ln/>
        </p:spPr>
        <p:txBody>
          <a:bodyPr wrap="none" lIns="0" tIns="0" rIns="0" bIns="0" rtlCol="0" anchor="t"/>
          <a:lstStyle/>
          <a:p>
            <a:r>
              <a:rPr>
                <a:solidFill>
                  <a:srgbClr val="FF69B4"/>
                </a:solidFill>
              </a:rPr>
              <a:t>Default Level: 6</a:t>
            </a:r>
          </a:p>
        </p:txBody>
      </p:sp>
      <p:sp>
        <p:nvSpPr>
          <p:cNvPr id="27" name="Text 19"/>
          <p:cNvSpPr/>
          <p:nvPr/>
        </p:nvSpPr>
        <p:spPr>
          <a:xfrm>
            <a:off x="9841468" y="3626406"/>
            <a:ext cx="3790950" cy="1871663"/>
          </a:xfrm>
          <a:prstGeom prst="rect">
            <a:avLst/>
          </a:prstGeom>
          <a:noFill/>
          <a:ln/>
        </p:spPr>
        <p:txBody>
          <a:bodyPr wrap="square" lIns="0" tIns="0" rIns="0" bIns="0" rtlCol="0" anchor="t"/>
          <a:lstStyle/>
          <a:p>
            <a:r>
              <a:rPr>
                <a:solidFill>
                  <a:srgbClr val="FF69B4"/>
                </a:solidFill>
              </a:rPr>
              <a:t>If no specific level is provided, xz defaults to compression level 6. This level strikes a good balance between compression speed and efficiency, making it a generally well-suited option for most everyday tasks.</a:t>
            </a:r>
          </a:p>
        </p:txBody>
      </p:sp>
      <p:sp>
        <p:nvSpPr>
          <p:cNvPr id="28" name="Shape 20"/>
          <p:cNvSpPr/>
          <p:nvPr/>
        </p:nvSpPr>
        <p:spPr>
          <a:xfrm>
            <a:off x="9841468" y="5717381"/>
            <a:ext cx="3790950" cy="604361"/>
          </a:xfrm>
          <a:prstGeom prst="roundRect">
            <a:avLst>
              <a:gd name="adj" fmla="val 13554"/>
            </a:avLst>
          </a:prstGeom>
          <a:solidFill>
            <a:srgbClr val="191231"/>
          </a:solidFill>
          <a:ln/>
        </p:spPr>
        <p:txBody>
          <a:bodyPr/>
          <a:p/>
        </p:txBody>
      </p:sp>
      <p:sp>
        <p:nvSpPr>
          <p:cNvPr id="29" name="Shape 21"/>
          <p:cNvSpPr/>
          <p:nvPr/>
        </p:nvSpPr>
        <p:spPr>
          <a:xfrm>
            <a:off x="9831824" y="5717381"/>
            <a:ext cx="3810238" cy="604361"/>
          </a:xfrm>
          <a:prstGeom prst="roundRect">
            <a:avLst>
              <a:gd name="adj" fmla="val 4841"/>
            </a:avLst>
          </a:prstGeom>
          <a:solidFill>
            <a:srgbClr val="191231"/>
          </a:solidFill>
          <a:ln/>
        </p:spPr>
        <p:txBody>
          <a:bodyPr/>
          <a:p/>
        </p:txBody>
      </p:sp>
      <p:sp>
        <p:nvSpPr>
          <p:cNvPr id="30" name="Text 22"/>
          <p:cNvSpPr/>
          <p:nvPr/>
        </p:nvSpPr>
        <p:spPr>
          <a:xfrm>
            <a:off x="10026848" y="5863590"/>
            <a:ext cx="3420189" cy="311944"/>
          </a:xfrm>
          <a:prstGeom prst="rect">
            <a:avLst/>
          </a:prstGeom>
          <a:noFill/>
          <a:ln/>
        </p:spPr>
        <p:txBody>
          <a:bodyPr wrap="none" lIns="0" tIns="0" rIns="0" bIns="0" rtlCol="0" anchor="t"/>
          <a:lstStyle/>
          <a:p>
            <a:r>
              <a:rPr>
                <a:solidFill>
                  <a:srgbClr val="FF69B4"/>
                </a:solidFill>
              </a:rPr>
              <a:t>xz filename</a:t>
            </a:r>
          </a:p>
        </p:txBody>
      </p:sp>
      <p:sp>
        <p:nvSpPr>
          <p:cNvPr id="31" name="Text 23"/>
          <p:cNvSpPr/>
          <p:nvPr/>
        </p:nvSpPr>
        <p:spPr>
          <a:xfrm>
            <a:off x="780098" y="7382828"/>
            <a:ext cx="13070205" cy="319564"/>
          </a:xfrm>
          <a:prstGeom prst="rect">
            <a:avLst/>
          </a:prstGeom>
          <a:noFill/>
          <a:ln/>
        </p:spPr>
        <p:txBody>
          <a:bodyPr wrap="none" lIns="0" tIns="0" rIns="0" bIns="0" rtlCol="0" anchor="t"/>
          <a:lstStyle/>
          <a:p>
            <a:r>
              <a:rPr>
                <a:solidFill>
                  <a:srgbClr val="FF69B4"/>
                </a:solidFill>
              </a:rPr>
              <a:t>For convenience, xz also offers symbolic aliases: --fast (equivalent to -0) and --best (equivalent to -9) to improve readability of commands.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6512" y="581501"/>
            <a:ext cx="8947071" cy="546735"/>
          </a:xfrm>
          <a:prstGeom prst="rect">
            <a:avLst/>
          </a:prstGeom>
          <a:noFill/>
          <a:ln/>
        </p:spPr>
        <p:txBody>
          <a:bodyPr wrap="none" lIns="0" tIns="0" rIns="0" bIns="0" rtlCol="0" anchor="t"/>
          <a:lstStyle/>
          <a:p>
            <a:r>
              <a:rPr>
                <a:solidFill>
                  <a:srgbClr val="FF69B4"/>
                </a:solidFill>
              </a:rPr>
              <a:t>Monitoring Progress and Forcing Operations</a:t>
            </a:r>
          </a:p>
        </p:txBody>
      </p:sp>
      <p:sp>
        <p:nvSpPr>
          <p:cNvPr id="3" name="Text 1"/>
          <p:cNvSpPr/>
          <p:nvPr/>
        </p:nvSpPr>
        <p:spPr>
          <a:xfrm>
            <a:off x="666512" y="1544717"/>
            <a:ext cx="2187059" cy="296228"/>
          </a:xfrm>
          <a:prstGeom prst="rect">
            <a:avLst/>
          </a:prstGeom>
          <a:noFill/>
          <a:ln/>
        </p:spPr>
        <p:txBody>
          <a:bodyPr wrap="none" lIns="0" tIns="0" rIns="0" bIns="0" rtlCol="0" anchor="t"/>
          <a:lstStyle/>
          <a:p>
            <a:r>
              <a:rPr>
                <a:solidFill>
                  <a:srgbClr val="FF69B4"/>
                </a:solidFill>
              </a:rPr>
              <a:t>Verbose Output (-v)</a:t>
            </a:r>
          </a:p>
        </p:txBody>
      </p:sp>
      <p:sp>
        <p:nvSpPr>
          <p:cNvPr id="4" name="Text 2"/>
          <p:cNvSpPr/>
          <p:nvPr/>
        </p:nvSpPr>
        <p:spPr>
          <a:xfrm>
            <a:off x="666512" y="2007513"/>
            <a:ext cx="6445448" cy="1341120"/>
          </a:xfrm>
          <a:prstGeom prst="rect">
            <a:avLst/>
          </a:prstGeom>
          <a:noFill/>
          <a:ln/>
        </p:spPr>
        <p:txBody>
          <a:bodyPr wrap="square" lIns="0" tIns="0" rIns="0" bIns="0" rtlCol="0" anchor="t"/>
          <a:lstStyle/>
          <a:p>
            <a:r>
              <a:rPr>
                <a:solidFill>
                  <a:srgbClr val="FF69B4"/>
                </a:solidFill>
              </a:rPr>
              <a:t>When compressing or decompressing large files, it can be helpful to see the progress of the operation. The -v (verbose) option provides detailed output, including the percentage of completion, the compressed size, and the compression ratio. This gives you real-time feedback on how the process is unfolding.</a:t>
            </a:r>
          </a:p>
        </p:txBody>
      </p:sp>
      <p:sp>
        <p:nvSpPr>
          <p:cNvPr id="5" name="Shape 3"/>
          <p:cNvSpPr/>
          <p:nvPr/>
        </p:nvSpPr>
        <p:spPr>
          <a:xfrm>
            <a:off x="666512" y="3536037"/>
            <a:ext cx="6445448" cy="1583293"/>
          </a:xfrm>
          <a:prstGeom prst="roundRect">
            <a:avLst>
              <a:gd name="adj" fmla="val 4420"/>
            </a:avLst>
          </a:prstGeom>
          <a:solidFill>
            <a:srgbClr val="191231"/>
          </a:solidFill>
          <a:ln/>
        </p:spPr>
        <p:txBody>
          <a:bodyPr/>
          <a:p/>
        </p:txBody>
      </p:sp>
      <p:sp>
        <p:nvSpPr>
          <p:cNvPr id="6" name="Shape 4"/>
          <p:cNvSpPr/>
          <p:nvPr/>
        </p:nvSpPr>
        <p:spPr>
          <a:xfrm>
            <a:off x="658297" y="3536037"/>
            <a:ext cx="6461879" cy="1583293"/>
          </a:xfrm>
          <a:prstGeom prst="roundRect">
            <a:avLst>
              <a:gd name="adj" fmla="val 1579"/>
            </a:avLst>
          </a:prstGeom>
          <a:solidFill>
            <a:srgbClr val="191231"/>
          </a:solidFill>
          <a:ln/>
        </p:spPr>
        <p:txBody>
          <a:bodyPr/>
          <a:p/>
        </p:txBody>
      </p:sp>
      <p:sp>
        <p:nvSpPr>
          <p:cNvPr id="7" name="Text 5"/>
          <p:cNvSpPr/>
          <p:nvPr/>
        </p:nvSpPr>
        <p:spPr>
          <a:xfrm>
            <a:off x="824865" y="3660934"/>
            <a:ext cx="6128742" cy="1333500"/>
          </a:xfrm>
          <a:prstGeom prst="rect">
            <a:avLst/>
          </a:prstGeom>
          <a:noFill/>
          <a:ln/>
        </p:spPr>
        <p:txBody>
          <a:bodyPr wrap="square" lIns="0" tIns="0" rIns="0" bIns="0" rtlCol="0" anchor="t"/>
          <a:lstStyle/>
          <a:p>
            <a:r>
              <a:rPr>
                <a:solidFill>
                  <a:srgbClr val="FF69B4"/>
                </a:solidFill>
              </a:rPr>
              <a:t>$ xz -v largefile.datalargefile.data: 27.5 % -- 12.3 MiB / 44.7 MiB = 0.275largefile.data: 55.0 % -- 24.6 MiB / 44.7 MiB = 0.540...</a:t>
            </a:r>
          </a:p>
        </p:txBody>
      </p:sp>
      <p:sp>
        <p:nvSpPr>
          <p:cNvPr id="8" name="Text 6"/>
          <p:cNvSpPr/>
          <p:nvPr/>
        </p:nvSpPr>
        <p:spPr>
          <a:xfrm>
            <a:off x="7526060" y="1544717"/>
            <a:ext cx="2187059" cy="296228"/>
          </a:xfrm>
          <a:prstGeom prst="rect">
            <a:avLst/>
          </a:prstGeom>
          <a:noFill/>
          <a:ln/>
        </p:spPr>
        <p:txBody>
          <a:bodyPr wrap="none" lIns="0" tIns="0" rIns="0" bIns="0" rtlCol="0" anchor="t"/>
          <a:lstStyle/>
          <a:p>
            <a:r>
              <a:rPr>
                <a:solidFill>
                  <a:srgbClr val="FF69B4"/>
                </a:solidFill>
              </a:rPr>
              <a:t>Forcing Overwrite (-f)</a:t>
            </a:r>
          </a:p>
        </p:txBody>
      </p:sp>
      <p:sp>
        <p:nvSpPr>
          <p:cNvPr id="9" name="Text 7"/>
          <p:cNvSpPr/>
          <p:nvPr/>
        </p:nvSpPr>
        <p:spPr>
          <a:xfrm>
            <a:off x="7526060" y="2007513"/>
            <a:ext cx="6445448" cy="1082040"/>
          </a:xfrm>
          <a:prstGeom prst="rect">
            <a:avLst/>
          </a:prstGeom>
          <a:noFill/>
          <a:ln/>
        </p:spPr>
        <p:txBody>
          <a:bodyPr wrap="square" lIns="0" tIns="0" rIns="0" bIns="0" rtlCol="0" anchor="t"/>
          <a:lstStyle/>
          <a:p>
            <a:r>
              <a:rPr>
                <a:solidFill>
                  <a:srgbClr val="FF69B4"/>
                </a:solidFill>
              </a:rPr>
              <a:t>By default, xz will not overwrite an existing compressed file or an existing decompressed file. This is a safety measure to prevent accidental data loss. However, if you are sure you want to replace an existing file, you can use the -f (force) option.</a:t>
            </a:r>
          </a:p>
        </p:txBody>
      </p:sp>
      <p:sp>
        <p:nvSpPr>
          <p:cNvPr id="10" name="Text 8"/>
          <p:cNvSpPr/>
          <p:nvPr/>
        </p:nvSpPr>
        <p:spPr>
          <a:xfrm>
            <a:off x="7526060" y="3239452"/>
            <a:ext cx="6445448" cy="822960"/>
          </a:xfrm>
          <a:prstGeom prst="rect">
            <a:avLst/>
          </a:prstGeom>
          <a:noFill/>
          <a:ln/>
        </p:spPr>
        <p:txBody>
          <a:bodyPr wrap="square" lIns="0" tIns="0" rIns="0" bIns="0" rtlCol="0" anchor="t"/>
          <a:lstStyle/>
          <a:p>
            <a:r>
              <a:rPr>
                <a:solidFill>
                  <a:srgbClr val="FF69B4"/>
                </a:solidFill>
              </a:rPr>
              <a:t>For example, if example.txt.xz already exists, xz example.txt would normally fail. But xz -f example.txt would proceed with the compression and overwrite the existing example.txt.xz.</a:t>
            </a:r>
          </a:p>
        </p:txBody>
      </p:sp>
      <p:sp>
        <p:nvSpPr>
          <p:cNvPr id="11" name="Shape 9"/>
          <p:cNvSpPr/>
          <p:nvPr/>
        </p:nvSpPr>
        <p:spPr>
          <a:xfrm>
            <a:off x="666512" y="5494139"/>
            <a:ext cx="13297376" cy="2153960"/>
          </a:xfrm>
          <a:prstGeom prst="roundRect">
            <a:avLst>
              <a:gd name="adj" fmla="val 3249"/>
            </a:avLst>
          </a:prstGeom>
          <a:solidFill>
            <a:srgbClr val="2F1D63"/>
          </a:solidFill>
          <a:ln w="7620">
            <a:solidFill>
              <a:srgbClr val="48367C"/>
            </a:solidFill>
            <a:prstDash val="solid"/>
          </a:ln>
        </p:spPr>
        <p:txBody>
          <a:bodyPr/>
          <a:p/>
        </p:txBody>
      </p:sp>
      <p:sp>
        <p:nvSpPr>
          <p:cNvPr id="12" name="Shape 10"/>
          <p:cNvSpPr/>
          <p:nvPr/>
        </p:nvSpPr>
        <p:spPr>
          <a:xfrm>
            <a:off x="674132" y="5501759"/>
            <a:ext cx="13282136" cy="2138720"/>
          </a:xfrm>
          <a:prstGeom prst="roundRect">
            <a:avLst>
              <a:gd name="adj" fmla="val 3272"/>
            </a:avLst>
          </a:prstGeom>
          <a:solidFill>
            <a:srgbClr val="2F1D63"/>
          </a:solidFill>
          <a:ln/>
        </p:spPr>
        <p:txBody>
          <a:bodyPr/>
          <a:p/>
        </p:txBody>
      </p:sp>
      <p:sp>
        <p:nvSpPr>
          <p:cNvPr id="13" name="Text 11"/>
          <p:cNvSpPr/>
          <p:nvPr/>
        </p:nvSpPr>
        <p:spPr>
          <a:xfrm>
            <a:off x="840700" y="5668327"/>
            <a:ext cx="2187059" cy="273368"/>
          </a:xfrm>
          <a:prstGeom prst="rect">
            <a:avLst/>
          </a:prstGeom>
          <a:noFill/>
          <a:ln/>
        </p:spPr>
        <p:txBody>
          <a:bodyPr wrap="none" lIns="0" tIns="0" rIns="0" bIns="0" rtlCol="0" anchor="t"/>
          <a:lstStyle/>
          <a:p>
            <a:r>
              <a:rPr>
                <a:solidFill>
                  <a:srgbClr val="FF69B4"/>
                </a:solidFill>
              </a:rPr>
              <a:t>Combined Example</a:t>
            </a:r>
          </a:p>
        </p:txBody>
      </p:sp>
      <p:sp>
        <p:nvSpPr>
          <p:cNvPr id="14" name="Text 12"/>
          <p:cNvSpPr/>
          <p:nvPr/>
        </p:nvSpPr>
        <p:spPr>
          <a:xfrm>
            <a:off x="840700" y="6041588"/>
            <a:ext cx="12948999" cy="266700"/>
          </a:xfrm>
          <a:prstGeom prst="rect">
            <a:avLst/>
          </a:prstGeom>
          <a:noFill/>
          <a:ln/>
        </p:spPr>
        <p:txBody>
          <a:bodyPr wrap="none" lIns="0" tIns="0" rIns="0" bIns="0" rtlCol="0" anchor="t"/>
          <a:lstStyle/>
          <a:p>
            <a:r>
              <a:rPr>
                <a:solidFill>
                  <a:srgbClr val="FF69B4"/>
                </a:solidFill>
              </a:rPr>
              <a:t>To combine these options for a comprehensive operation, you can use them together:</a:t>
            </a:r>
          </a:p>
        </p:txBody>
      </p:sp>
      <p:sp>
        <p:nvSpPr>
          <p:cNvPr id="15" name="Shape 13"/>
          <p:cNvSpPr/>
          <p:nvPr/>
        </p:nvSpPr>
        <p:spPr>
          <a:xfrm>
            <a:off x="840700" y="6495693"/>
            <a:ext cx="12948999" cy="516493"/>
          </a:xfrm>
          <a:prstGeom prst="roundRect">
            <a:avLst>
              <a:gd name="adj" fmla="val 13550"/>
            </a:avLst>
          </a:prstGeom>
          <a:solidFill>
            <a:srgbClr val="191231"/>
          </a:solidFill>
          <a:ln/>
        </p:spPr>
        <p:txBody>
          <a:bodyPr/>
          <a:p/>
        </p:txBody>
      </p:sp>
      <p:sp>
        <p:nvSpPr>
          <p:cNvPr id="16" name="Shape 14"/>
          <p:cNvSpPr/>
          <p:nvPr/>
        </p:nvSpPr>
        <p:spPr>
          <a:xfrm>
            <a:off x="832485" y="6495693"/>
            <a:ext cx="12965430" cy="516493"/>
          </a:xfrm>
          <a:prstGeom prst="roundRect">
            <a:avLst>
              <a:gd name="adj" fmla="val 4839"/>
            </a:avLst>
          </a:prstGeom>
          <a:solidFill>
            <a:srgbClr val="191231"/>
          </a:solidFill>
          <a:ln/>
        </p:spPr>
        <p:txBody>
          <a:bodyPr/>
          <a:p/>
        </p:txBody>
      </p:sp>
      <p:sp>
        <p:nvSpPr>
          <p:cNvPr id="17" name="Text 15"/>
          <p:cNvSpPr/>
          <p:nvPr/>
        </p:nvSpPr>
        <p:spPr>
          <a:xfrm>
            <a:off x="999053" y="6620589"/>
            <a:ext cx="12632293" cy="266700"/>
          </a:xfrm>
          <a:prstGeom prst="rect">
            <a:avLst/>
          </a:prstGeom>
          <a:noFill/>
          <a:ln/>
        </p:spPr>
        <p:txBody>
          <a:bodyPr wrap="none" lIns="0" tIns="0" rIns="0" bIns="0" rtlCol="0" anchor="t"/>
          <a:lstStyle/>
          <a:p>
            <a:r>
              <a:rPr>
                <a:solidFill>
                  <a:srgbClr val="FF69B4"/>
                </a:solidFill>
              </a:rPr>
              <a:t>xz -kf -v example.txt</a:t>
            </a:r>
          </a:p>
        </p:txBody>
      </p:sp>
      <p:sp>
        <p:nvSpPr>
          <p:cNvPr id="18" name="Text 16"/>
          <p:cNvSpPr/>
          <p:nvPr/>
        </p:nvSpPr>
        <p:spPr>
          <a:xfrm>
            <a:off x="840700" y="7199590"/>
            <a:ext cx="12948999" cy="274320"/>
          </a:xfrm>
          <a:prstGeom prst="rect">
            <a:avLst/>
          </a:prstGeom>
          <a:noFill/>
          <a:ln/>
        </p:spPr>
        <p:txBody>
          <a:bodyPr wrap="none" lIns="0" tIns="0" rIns="0" bIns="0" rtlCol="0" anchor="t"/>
          <a:lstStyle/>
          <a:p>
            <a:r>
              <a:rPr>
                <a:solidFill>
                  <a:srgbClr val="FF69B4"/>
                </a:solidFill>
              </a:rPr>
              <a:t>This command would compress example.txt, keep the original file, force an overwrite if example.txt.xz already exists, and show verbose progress updates.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8884" y="609600"/>
            <a:ext cx="7695486" cy="491252"/>
          </a:xfrm>
          <a:prstGeom prst="rect">
            <a:avLst/>
          </a:prstGeom>
          <a:noFill/>
          <a:ln/>
        </p:spPr>
        <p:txBody>
          <a:bodyPr wrap="none" lIns="0" tIns="0" rIns="0" bIns="0" rtlCol="0" anchor="t"/>
          <a:lstStyle/>
          <a:p>
            <a:r>
              <a:rPr>
                <a:solidFill>
                  <a:srgbClr val="FF69B4"/>
                </a:solidFill>
              </a:rPr>
              <a:t>Compressing Multiple Files with tar and xz</a:t>
            </a:r>
          </a:p>
        </p:txBody>
      </p:sp>
      <p:sp>
        <p:nvSpPr>
          <p:cNvPr id="3" name="Text 1"/>
          <p:cNvSpPr/>
          <p:nvPr/>
        </p:nvSpPr>
        <p:spPr>
          <a:xfrm>
            <a:off x="598884" y="1400294"/>
            <a:ext cx="13432631" cy="494348"/>
          </a:xfrm>
          <a:prstGeom prst="rect">
            <a:avLst/>
          </a:prstGeom>
          <a:noFill/>
          <a:ln/>
        </p:spPr>
        <p:txBody>
          <a:bodyPr wrap="square" lIns="0" tIns="0" rIns="0" bIns="0" rtlCol="0" anchor="t"/>
          <a:lstStyle/>
          <a:p>
            <a:r>
              <a:rPr>
                <a:solidFill>
                  <a:srgbClr val="FF69B4"/>
                </a:solidFill>
              </a:rPr>
              <a:t>While xz is excellent for compressing single files, it's not designed to handle multiple files or entire directories directly into a single archive. For such tasks, the venerable tar utility comes into play. tar (Tape Archiver) is used to combine multiple files and directories into a single archive file, often called a "tarball." This tarball can then be compressed using a tool like xz.</a:t>
            </a:r>
          </a:p>
        </p:txBody>
      </p:sp>
      <p:pic>
        <p:nvPicPr>
          <p:cNvPr id="4" name="Image 0" descr="preencoded.png"/>
          <p:cNvPicPr>
            <a:picLocks noChangeAspect="1"/>
          </p:cNvPicPr>
          <p:nvPr/>
        </p:nvPicPr>
        <p:blipFill>
          <a:blip r:embed="rId3"/>
          <a:stretch>
            <a:fillRect/>
          </a:stretch>
        </p:blipFill>
        <p:spPr>
          <a:xfrm>
            <a:off x="598884" y="2062996"/>
            <a:ext cx="4477464" cy="598884"/>
          </a:xfrm>
          <a:prstGeom prst="rect">
            <a:avLst/>
          </a:prstGeom>
        </p:spPr>
      </p:pic>
      <p:sp>
        <p:nvSpPr>
          <p:cNvPr id="5" name="Text 2"/>
          <p:cNvSpPr/>
          <p:nvPr/>
        </p:nvSpPr>
        <p:spPr>
          <a:xfrm>
            <a:off x="748546" y="2811542"/>
            <a:ext cx="2557343" cy="268486"/>
          </a:xfrm>
          <a:prstGeom prst="rect">
            <a:avLst/>
          </a:prstGeom>
          <a:noFill/>
          <a:ln/>
        </p:spPr>
        <p:txBody>
          <a:bodyPr wrap="none" lIns="0" tIns="0" rIns="0" bIns="0" rtlCol="0" anchor="t"/>
          <a:lstStyle/>
          <a:p>
            <a:r>
              <a:rPr>
                <a:solidFill>
                  <a:srgbClr val="FF69B4"/>
                </a:solidFill>
              </a:rPr>
              <a:t>Step 1: Archive Files with tar</a:t>
            </a:r>
          </a:p>
        </p:txBody>
      </p:sp>
      <p:sp>
        <p:nvSpPr>
          <p:cNvPr id="6" name="Text 3"/>
          <p:cNvSpPr/>
          <p:nvPr/>
        </p:nvSpPr>
        <p:spPr>
          <a:xfrm>
            <a:off x="748546" y="3169801"/>
            <a:ext cx="4178141" cy="486728"/>
          </a:xfrm>
          <a:prstGeom prst="rect">
            <a:avLst/>
          </a:prstGeom>
          <a:noFill/>
          <a:ln/>
        </p:spPr>
        <p:txBody>
          <a:bodyPr wrap="square" lIns="0" tIns="0" rIns="0" bIns="0" rtlCol="0" anchor="t"/>
          <a:lstStyle/>
          <a:p>
            <a:r>
              <a:rPr>
                <a:solidFill>
                  <a:srgbClr val="FF69B4"/>
                </a:solidFill>
              </a:rPr>
              <a:t>First, you'd typically use tar to create an uncompressed archive of your files and directories.</a:t>
            </a:r>
          </a:p>
        </p:txBody>
      </p:sp>
      <p:sp>
        <p:nvSpPr>
          <p:cNvPr id="7" name="Shape 4"/>
          <p:cNvSpPr/>
          <p:nvPr/>
        </p:nvSpPr>
        <p:spPr>
          <a:xfrm>
            <a:off x="748546" y="3824883"/>
            <a:ext cx="4178141" cy="464106"/>
          </a:xfrm>
          <a:prstGeom prst="roundRect">
            <a:avLst>
              <a:gd name="adj" fmla="val 13550"/>
            </a:avLst>
          </a:prstGeom>
          <a:solidFill>
            <a:srgbClr val="191231"/>
          </a:solidFill>
          <a:ln/>
        </p:spPr>
        <p:txBody>
          <a:bodyPr/>
          <a:p/>
        </p:txBody>
      </p:sp>
      <p:sp>
        <p:nvSpPr>
          <p:cNvPr id="8" name="Shape 5"/>
          <p:cNvSpPr/>
          <p:nvPr/>
        </p:nvSpPr>
        <p:spPr>
          <a:xfrm>
            <a:off x="741164" y="3824883"/>
            <a:ext cx="4192905" cy="464106"/>
          </a:xfrm>
          <a:prstGeom prst="roundRect">
            <a:avLst>
              <a:gd name="adj" fmla="val 4839"/>
            </a:avLst>
          </a:prstGeom>
          <a:solidFill>
            <a:srgbClr val="191231"/>
          </a:solidFill>
          <a:ln/>
        </p:spPr>
        <p:txBody>
          <a:bodyPr/>
          <a:p/>
        </p:txBody>
      </p:sp>
      <p:sp>
        <p:nvSpPr>
          <p:cNvPr id="9" name="Text 6"/>
          <p:cNvSpPr/>
          <p:nvPr/>
        </p:nvSpPr>
        <p:spPr>
          <a:xfrm>
            <a:off x="890826" y="3937159"/>
            <a:ext cx="3893582" cy="239554"/>
          </a:xfrm>
          <a:prstGeom prst="rect">
            <a:avLst/>
          </a:prstGeom>
          <a:noFill/>
          <a:ln/>
        </p:spPr>
        <p:txBody>
          <a:bodyPr wrap="none" lIns="0" tIns="0" rIns="0" bIns="0" rtlCol="0" anchor="t"/>
          <a:lstStyle/>
          <a:p>
            <a:r>
              <a:rPr>
                <a:solidFill>
                  <a:srgbClr val="FF69B4"/>
                </a:solidFill>
              </a:rPr>
              <a:t>tar -cvf archive.tar *.txt</a:t>
            </a:r>
          </a:p>
        </p:txBody>
      </p:sp>
      <p:pic>
        <p:nvPicPr>
          <p:cNvPr id="10" name="Image 1" descr="preencoded.png"/>
          <p:cNvPicPr>
            <a:picLocks noChangeAspect="1"/>
          </p:cNvPicPr>
          <p:nvPr/>
        </p:nvPicPr>
        <p:blipFill>
          <a:blip r:embed="rId4"/>
          <a:stretch>
            <a:fillRect/>
          </a:stretch>
        </p:blipFill>
        <p:spPr>
          <a:xfrm>
            <a:off x="5076349" y="2062996"/>
            <a:ext cx="4477583" cy="598884"/>
          </a:xfrm>
          <a:prstGeom prst="rect">
            <a:avLst/>
          </a:prstGeom>
        </p:spPr>
      </p:pic>
      <p:sp>
        <p:nvSpPr>
          <p:cNvPr id="11" name="Text 7"/>
          <p:cNvSpPr/>
          <p:nvPr/>
        </p:nvSpPr>
        <p:spPr>
          <a:xfrm>
            <a:off x="5226010" y="2811542"/>
            <a:ext cx="2969300" cy="268486"/>
          </a:xfrm>
          <a:prstGeom prst="rect">
            <a:avLst/>
          </a:prstGeom>
          <a:noFill/>
          <a:ln/>
        </p:spPr>
        <p:txBody>
          <a:bodyPr wrap="none" lIns="0" tIns="0" rIns="0" bIns="0" rtlCol="0" anchor="t"/>
          <a:lstStyle/>
          <a:p>
            <a:r>
              <a:rPr>
                <a:solidFill>
                  <a:srgbClr val="FF69B4"/>
                </a:solidFill>
              </a:rPr>
              <a:t>Step 2: Compress Archive with xz</a:t>
            </a:r>
          </a:p>
        </p:txBody>
      </p:sp>
      <p:sp>
        <p:nvSpPr>
          <p:cNvPr id="12" name="Text 8"/>
          <p:cNvSpPr/>
          <p:nvPr/>
        </p:nvSpPr>
        <p:spPr>
          <a:xfrm>
            <a:off x="5226010" y="3169801"/>
            <a:ext cx="4178260" cy="247174"/>
          </a:xfrm>
          <a:prstGeom prst="rect">
            <a:avLst/>
          </a:prstGeom>
          <a:noFill/>
          <a:ln/>
        </p:spPr>
        <p:txBody>
          <a:bodyPr wrap="none" lIns="0" tIns="0" rIns="0" bIns="0" rtlCol="0" anchor="t"/>
          <a:lstStyle/>
          <a:p>
            <a:r>
              <a:rPr>
                <a:solidFill>
                  <a:srgbClr val="FF69B4"/>
                </a:solidFill>
              </a:rPr>
              <a:t>Then, you would compress the .tar file using xz.</a:t>
            </a:r>
          </a:p>
        </p:txBody>
      </p:sp>
      <p:sp>
        <p:nvSpPr>
          <p:cNvPr id="13" name="Shape 9"/>
          <p:cNvSpPr/>
          <p:nvPr/>
        </p:nvSpPr>
        <p:spPr>
          <a:xfrm>
            <a:off x="5226010" y="3585329"/>
            <a:ext cx="4178260" cy="464106"/>
          </a:xfrm>
          <a:prstGeom prst="roundRect">
            <a:avLst>
              <a:gd name="adj" fmla="val 13550"/>
            </a:avLst>
          </a:prstGeom>
          <a:solidFill>
            <a:srgbClr val="191231"/>
          </a:solidFill>
          <a:ln/>
        </p:spPr>
        <p:txBody>
          <a:bodyPr/>
          <a:p/>
        </p:txBody>
      </p:sp>
      <p:sp>
        <p:nvSpPr>
          <p:cNvPr id="14" name="Shape 10"/>
          <p:cNvSpPr/>
          <p:nvPr/>
        </p:nvSpPr>
        <p:spPr>
          <a:xfrm>
            <a:off x="5218628" y="3585329"/>
            <a:ext cx="4193024" cy="464106"/>
          </a:xfrm>
          <a:prstGeom prst="roundRect">
            <a:avLst>
              <a:gd name="adj" fmla="val 4839"/>
            </a:avLst>
          </a:prstGeom>
          <a:solidFill>
            <a:srgbClr val="191231"/>
          </a:solidFill>
          <a:ln/>
        </p:spPr>
        <p:txBody>
          <a:bodyPr/>
          <a:p/>
        </p:txBody>
      </p:sp>
      <p:sp>
        <p:nvSpPr>
          <p:cNvPr id="15" name="Text 11"/>
          <p:cNvSpPr/>
          <p:nvPr/>
        </p:nvSpPr>
        <p:spPr>
          <a:xfrm>
            <a:off x="5368290" y="3697605"/>
            <a:ext cx="3893701" cy="239554"/>
          </a:xfrm>
          <a:prstGeom prst="rect">
            <a:avLst/>
          </a:prstGeom>
          <a:noFill/>
          <a:ln/>
        </p:spPr>
        <p:txBody>
          <a:bodyPr wrap="none" lIns="0" tIns="0" rIns="0" bIns="0" rtlCol="0" anchor="t"/>
          <a:lstStyle/>
          <a:p>
            <a:r>
              <a:rPr>
                <a:solidFill>
                  <a:srgbClr val="FF69B4"/>
                </a:solidFill>
              </a:rPr>
              <a:t>xz archive.tar</a:t>
            </a:r>
          </a:p>
        </p:txBody>
      </p:sp>
      <p:sp>
        <p:nvSpPr>
          <p:cNvPr id="16" name="Text 12"/>
          <p:cNvSpPr/>
          <p:nvPr/>
        </p:nvSpPr>
        <p:spPr>
          <a:xfrm>
            <a:off x="5226010" y="4217789"/>
            <a:ext cx="4178260" cy="247174"/>
          </a:xfrm>
          <a:prstGeom prst="rect">
            <a:avLst/>
          </a:prstGeom>
          <a:noFill/>
          <a:ln/>
        </p:spPr>
        <p:txBody>
          <a:bodyPr wrap="none" lIns="0" tIns="0" rIns="0" bIns="0" rtlCol="0" anchor="t"/>
          <a:lstStyle/>
          <a:p>
            <a:r>
              <a:rPr>
                <a:solidFill>
                  <a:srgbClr val="FF69B4"/>
                </a:solidFill>
              </a:rPr>
              <a:t>Result: archive.tar.xz</a:t>
            </a:r>
          </a:p>
        </p:txBody>
      </p:sp>
      <p:pic>
        <p:nvPicPr>
          <p:cNvPr id="17" name="Image 2" descr="preencoded.png"/>
          <p:cNvPicPr>
            <a:picLocks noChangeAspect="1"/>
          </p:cNvPicPr>
          <p:nvPr/>
        </p:nvPicPr>
        <p:blipFill>
          <a:blip r:embed="rId5"/>
          <a:stretch>
            <a:fillRect/>
          </a:stretch>
        </p:blipFill>
        <p:spPr>
          <a:xfrm>
            <a:off x="9553932" y="2062996"/>
            <a:ext cx="4477583" cy="598884"/>
          </a:xfrm>
          <a:prstGeom prst="rect">
            <a:avLst/>
          </a:prstGeom>
        </p:spPr>
      </p:pic>
      <p:sp>
        <p:nvSpPr>
          <p:cNvPr id="18" name="Text 13"/>
          <p:cNvSpPr/>
          <p:nvPr/>
        </p:nvSpPr>
        <p:spPr>
          <a:xfrm>
            <a:off x="9703594" y="2811542"/>
            <a:ext cx="2416612" cy="268486"/>
          </a:xfrm>
          <a:prstGeom prst="rect">
            <a:avLst/>
          </a:prstGeom>
          <a:noFill/>
          <a:ln/>
        </p:spPr>
        <p:txBody>
          <a:bodyPr wrap="none" lIns="0" tIns="0" rIns="0" bIns="0" rtlCol="0" anchor="t"/>
          <a:lstStyle/>
          <a:p>
            <a:r>
              <a:rPr>
                <a:solidFill>
                  <a:srgbClr val="FF69B4"/>
                </a:solidFill>
              </a:rPr>
              <a:t>Integrated Approach: tar -J</a:t>
            </a:r>
          </a:p>
        </p:txBody>
      </p:sp>
      <p:sp>
        <p:nvSpPr>
          <p:cNvPr id="19" name="Text 14"/>
          <p:cNvSpPr/>
          <p:nvPr/>
        </p:nvSpPr>
        <p:spPr>
          <a:xfrm>
            <a:off x="9703594" y="3169801"/>
            <a:ext cx="4178260" cy="733901"/>
          </a:xfrm>
          <a:prstGeom prst="rect">
            <a:avLst/>
          </a:prstGeom>
          <a:noFill/>
          <a:ln/>
        </p:spPr>
        <p:txBody>
          <a:bodyPr wrap="square" lIns="0" tIns="0" rIns="0" bIns="0" rtlCol="0" anchor="t"/>
          <a:lstStyle/>
          <a:p>
            <a:r>
              <a:rPr>
                <a:solidFill>
                  <a:srgbClr val="FF69B4"/>
                </a:solidFill>
              </a:rPr>
              <a:t>For convenience, tar has an integrated option, -J, which tells it to pipe its output directly to xz for compression. This streamlines the process into a single command.</a:t>
            </a:r>
          </a:p>
        </p:txBody>
      </p:sp>
      <p:sp>
        <p:nvSpPr>
          <p:cNvPr id="20" name="Shape 15"/>
          <p:cNvSpPr/>
          <p:nvPr/>
        </p:nvSpPr>
        <p:spPr>
          <a:xfrm>
            <a:off x="9703594" y="4072057"/>
            <a:ext cx="4178260" cy="464106"/>
          </a:xfrm>
          <a:prstGeom prst="roundRect">
            <a:avLst>
              <a:gd name="adj" fmla="val 13550"/>
            </a:avLst>
          </a:prstGeom>
          <a:solidFill>
            <a:srgbClr val="191231"/>
          </a:solidFill>
          <a:ln/>
        </p:spPr>
        <p:txBody>
          <a:bodyPr/>
          <a:p/>
        </p:txBody>
      </p:sp>
      <p:sp>
        <p:nvSpPr>
          <p:cNvPr id="21" name="Shape 16"/>
          <p:cNvSpPr/>
          <p:nvPr/>
        </p:nvSpPr>
        <p:spPr>
          <a:xfrm>
            <a:off x="9696212" y="4072057"/>
            <a:ext cx="4193024" cy="464106"/>
          </a:xfrm>
          <a:prstGeom prst="roundRect">
            <a:avLst>
              <a:gd name="adj" fmla="val 4839"/>
            </a:avLst>
          </a:prstGeom>
          <a:solidFill>
            <a:srgbClr val="191231"/>
          </a:solidFill>
          <a:ln/>
        </p:spPr>
        <p:txBody>
          <a:bodyPr/>
          <a:p/>
        </p:txBody>
      </p:sp>
      <p:sp>
        <p:nvSpPr>
          <p:cNvPr id="22" name="Text 17"/>
          <p:cNvSpPr/>
          <p:nvPr/>
        </p:nvSpPr>
        <p:spPr>
          <a:xfrm>
            <a:off x="9845873" y="4184332"/>
            <a:ext cx="3893701" cy="239554"/>
          </a:xfrm>
          <a:prstGeom prst="rect">
            <a:avLst/>
          </a:prstGeom>
          <a:noFill/>
          <a:ln/>
        </p:spPr>
        <p:txBody>
          <a:bodyPr wrap="none" lIns="0" tIns="0" rIns="0" bIns="0" rtlCol="0" anchor="t"/>
          <a:lstStyle/>
          <a:p>
            <a:r>
              <a:rPr>
                <a:solidFill>
                  <a:srgbClr val="FF69B4"/>
                </a:solidFill>
              </a:rPr>
              <a:t>tar -cJvf archive.tar.xz *.txt</a:t>
            </a:r>
          </a:p>
        </p:txBody>
      </p:sp>
      <p:sp>
        <p:nvSpPr>
          <p:cNvPr id="23" name="Text 18"/>
          <p:cNvSpPr/>
          <p:nvPr/>
        </p:nvSpPr>
        <p:spPr>
          <a:xfrm>
            <a:off x="598884" y="4854178"/>
            <a:ext cx="13432631" cy="247174"/>
          </a:xfrm>
          <a:prstGeom prst="rect">
            <a:avLst/>
          </a:prstGeom>
          <a:noFill/>
          <a:ln/>
        </p:spPr>
        <p:txBody>
          <a:bodyPr wrap="none" lIns="0" tIns="0" rIns="0" bIns="0" rtlCol="0" anchor="t"/>
          <a:lstStyle/>
          <a:p>
            <a:r>
              <a:rPr>
                <a:solidFill>
                  <a:srgbClr val="FF69B4"/>
                </a:solidFill>
              </a:rPr>
              <a:t>Here's a breakdown of the common tar options when used with xz:</a:t>
            </a:r>
          </a:p>
        </p:txBody>
      </p:sp>
      <p:sp>
        <p:nvSpPr>
          <p:cNvPr id="24" name="Text 19"/>
          <p:cNvSpPr/>
          <p:nvPr/>
        </p:nvSpPr>
        <p:spPr>
          <a:xfrm>
            <a:off x="598884" y="5269706"/>
            <a:ext cx="13432631" cy="247174"/>
          </a:xfrm>
          <a:prstGeom prst="rect">
            <a:avLst/>
          </a:prstGeom>
          <a:noFill/>
          <a:ln/>
        </p:spPr>
        <p:txBody>
          <a:bodyPr wrap="none" lIns="0" tIns="0" rIns="0" bIns="0" rtlCol="0" anchor="t"/>
          <a:lstStyle/>
          <a:p>
            <a:r>
              <a:rPr>
                <a:solidFill>
                  <a:srgbClr val="FF69B4"/>
                </a:solidFill>
              </a:rPr>
              <a:t>-c: Create a new archive.</a:t>
            </a:r>
          </a:p>
        </p:txBody>
      </p:sp>
      <p:sp>
        <p:nvSpPr>
          <p:cNvPr id="25" name="Text 20"/>
          <p:cNvSpPr/>
          <p:nvPr/>
        </p:nvSpPr>
        <p:spPr>
          <a:xfrm>
            <a:off x="598884" y="5569268"/>
            <a:ext cx="13432631" cy="247174"/>
          </a:xfrm>
          <a:prstGeom prst="rect">
            <a:avLst/>
          </a:prstGeom>
          <a:noFill/>
          <a:ln/>
        </p:spPr>
        <p:txBody>
          <a:bodyPr wrap="none" lIns="0" tIns="0" rIns="0" bIns="0" rtlCol="0" anchor="t"/>
          <a:lstStyle/>
          <a:p>
            <a:r>
              <a:rPr>
                <a:solidFill>
                  <a:srgbClr val="FF69B4"/>
                </a:solidFill>
              </a:rPr>
              <a:t>-J: Filter the archive through xz (for compression).</a:t>
            </a:r>
          </a:p>
        </p:txBody>
      </p:sp>
      <p:sp>
        <p:nvSpPr>
          <p:cNvPr id="26" name="Text 21"/>
          <p:cNvSpPr/>
          <p:nvPr/>
        </p:nvSpPr>
        <p:spPr>
          <a:xfrm>
            <a:off x="598884" y="5868829"/>
            <a:ext cx="13432631" cy="247174"/>
          </a:xfrm>
          <a:prstGeom prst="rect">
            <a:avLst/>
          </a:prstGeom>
          <a:noFill/>
          <a:ln/>
        </p:spPr>
        <p:txBody>
          <a:bodyPr wrap="none" lIns="0" tIns="0" rIns="0" bIns="0" rtlCol="0" anchor="t"/>
          <a:lstStyle/>
          <a:p>
            <a:r>
              <a:rPr>
                <a:solidFill>
                  <a:srgbClr val="FF69B4"/>
                </a:solidFill>
              </a:rPr>
              <a:t>-v: Verbose output, showing the files being added to the archive.</a:t>
            </a:r>
          </a:p>
        </p:txBody>
      </p:sp>
      <p:sp>
        <p:nvSpPr>
          <p:cNvPr id="27" name="Text 22"/>
          <p:cNvSpPr/>
          <p:nvPr/>
        </p:nvSpPr>
        <p:spPr>
          <a:xfrm>
            <a:off x="598884" y="6168390"/>
            <a:ext cx="13432631" cy="247174"/>
          </a:xfrm>
          <a:prstGeom prst="rect">
            <a:avLst/>
          </a:prstGeom>
          <a:noFill/>
          <a:ln/>
        </p:spPr>
        <p:txBody>
          <a:bodyPr wrap="none" lIns="0" tIns="0" rIns="0" bIns="0" rtlCol="0" anchor="t"/>
          <a:lstStyle/>
          <a:p>
            <a:r>
              <a:rPr>
                <a:solidFill>
                  <a:srgbClr val="FF69B4"/>
                </a:solidFill>
              </a:rPr>
              <a:t>-f: Specify the filename of the archive.</a:t>
            </a:r>
          </a:p>
        </p:txBody>
      </p:sp>
      <p:sp>
        <p:nvSpPr>
          <p:cNvPr id="28" name="Text 23"/>
          <p:cNvSpPr/>
          <p:nvPr/>
        </p:nvSpPr>
        <p:spPr>
          <a:xfrm>
            <a:off x="598884" y="6640116"/>
            <a:ext cx="2484001" cy="268486"/>
          </a:xfrm>
          <a:prstGeom prst="rect">
            <a:avLst/>
          </a:prstGeom>
          <a:noFill/>
          <a:ln/>
        </p:spPr>
        <p:txBody>
          <a:bodyPr wrap="none" lIns="0" tIns="0" rIns="0" bIns="0" rtlCol="0" anchor="t"/>
          <a:lstStyle/>
          <a:p>
            <a:r>
              <a:rPr>
                <a:solidFill>
                  <a:srgbClr val="FF69B4"/>
                </a:solidFill>
              </a:rPr>
              <a:t>Extracting a .tar.xz Archive</a:t>
            </a:r>
          </a:p>
        </p:txBody>
      </p:sp>
      <p:sp>
        <p:nvSpPr>
          <p:cNvPr id="29" name="Text 24"/>
          <p:cNvSpPr/>
          <p:nvPr/>
        </p:nvSpPr>
        <p:spPr>
          <a:xfrm>
            <a:off x="598884" y="7133153"/>
            <a:ext cx="13432631" cy="486728"/>
          </a:xfrm>
          <a:prstGeom prst="rect">
            <a:avLst/>
          </a:prstGeom>
          <a:noFill/>
          <a:ln/>
        </p:spPr>
        <p:txBody>
          <a:bodyPr wrap="square" lIns="0" tIns="0" rIns="0" bIns="0" rtlCol="0" anchor="t"/>
          <a:lstStyle/>
          <a:p>
            <a:r>
              <a:rPr>
                <a:solidFill>
                  <a:srgbClr val="FF69B4"/>
                </a:solidFill>
              </a:rPr>
              <a:t>To extract an archive compressed with tar and xz, simply use tar -xvf archive.tar.xz. The -J option is not explicitly needed for extraction, as tar intelligently detects the compression type based on the file extension.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1959</Words>
  <Application>Microsoft Office PowerPoint</Application>
  <PresentationFormat>Custom</PresentationFormat>
  <Paragraphs>122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Petrona Bold</vt:lpstr>
      <vt:lpstr>Consolas</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punyarachan@outlook.com</cp:lastModifiedBy>
  <cp:revision>2</cp:revision>
  <dcterms:created xsi:type="dcterms:W3CDTF">2025-11-20T14:57:43Z</dcterms:created>
  <dcterms:modified xsi:type="dcterms:W3CDTF">2025-11-20T14:59:14Z</dcterms:modified>
</cp:coreProperties>
</file>